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9" r:id="rId2"/>
    <p:sldId id="323" r:id="rId3"/>
    <p:sldId id="319" r:id="rId4"/>
    <p:sldId id="270" r:id="rId5"/>
    <p:sldId id="271" r:id="rId6"/>
    <p:sldId id="272" r:id="rId7"/>
    <p:sldId id="273" r:id="rId8"/>
    <p:sldId id="324" r:id="rId9"/>
    <p:sldId id="326" r:id="rId10"/>
    <p:sldId id="278" r:id="rId11"/>
    <p:sldId id="280" r:id="rId12"/>
    <p:sldId id="281" r:id="rId13"/>
    <p:sldId id="282" r:id="rId14"/>
    <p:sldId id="283" r:id="rId15"/>
    <p:sldId id="301" r:id="rId16"/>
    <p:sldId id="302" r:id="rId17"/>
    <p:sldId id="303" r:id="rId18"/>
    <p:sldId id="304" r:id="rId19"/>
    <p:sldId id="305" r:id="rId20"/>
    <p:sldId id="306" r:id="rId21"/>
    <p:sldId id="307" r:id="rId22"/>
    <p:sldId id="308" r:id="rId23"/>
    <p:sldId id="309" r:id="rId24"/>
    <p:sldId id="310" r:id="rId25"/>
    <p:sldId id="311" r:id="rId26"/>
    <p:sldId id="312" r:id="rId27"/>
    <p:sldId id="313" r:id="rId28"/>
    <p:sldId id="314" r:id="rId29"/>
    <p:sldId id="315" r:id="rId30"/>
    <p:sldId id="327" r:id="rId31"/>
    <p:sldId id="316" r:id="rId32"/>
    <p:sldId id="284" r:id="rId33"/>
    <p:sldId id="285" r:id="rId34"/>
    <p:sldId id="286" r:id="rId35"/>
    <p:sldId id="287" r:id="rId36"/>
    <p:sldId id="288" r:id="rId37"/>
    <p:sldId id="289" r:id="rId38"/>
    <p:sldId id="321" r:id="rId39"/>
    <p:sldId id="318" r:id="rId40"/>
    <p:sldId id="300"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94660"/>
  </p:normalViewPr>
  <p:slideViewPr>
    <p:cSldViewPr>
      <p:cViewPr varScale="1">
        <p:scale>
          <a:sx n="110" d="100"/>
          <a:sy n="110" d="100"/>
        </p:scale>
        <p:origin x="-167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87049D-C2DC-44E4-AEB4-5D4E7A54E052}" type="datetimeFigureOut">
              <a:rPr lang="en-US" smtClean="0"/>
              <a:pPr/>
              <a:t>10/16/2015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65A36BC-695B-434C-8F19-0C4013B1DDDA}"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87049D-C2DC-44E4-AEB4-5D4E7A54E052}" type="datetimeFigureOut">
              <a:rPr lang="en-US" smtClean="0"/>
              <a:pPr/>
              <a:t>10/16/2015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5A36BC-695B-434C-8F19-0C4013B1DDD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mailto:a.gutauskas@lat.l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214554"/>
            <a:ext cx="8229600" cy="4310790"/>
          </a:xfrm>
        </p:spPr>
        <p:txBody>
          <a:bodyPr>
            <a:normAutofit/>
          </a:bodyPr>
          <a:lstStyle/>
          <a:p>
            <a:endParaRPr lang="en-US" dirty="0" smtClean="0"/>
          </a:p>
          <a:p>
            <a:pPr algn="ctr">
              <a:buNone/>
            </a:pPr>
            <a:r>
              <a:rPr lang="lt-LT" sz="2400" b="1" dirty="0" smtClean="0">
                <a:latin typeface="Times New Roman" pitchFamily="18" charset="0"/>
                <a:cs typeface="Times New Roman" pitchFamily="18" charset="0"/>
              </a:rPr>
              <a:t>Šiuolaikinė prekyba žmonėmis ir kaip su ja kovojama Lietuvoje: teisėjo požiūris</a:t>
            </a:r>
          </a:p>
          <a:p>
            <a:pPr algn="ctr">
              <a:buNone/>
            </a:pPr>
            <a:r>
              <a:rPr lang="lt-LT" sz="2400" b="1" dirty="0" smtClean="0">
                <a:latin typeface="Times New Roman" pitchFamily="18" charset="0"/>
                <a:cs typeface="Times New Roman" pitchFamily="18" charset="0"/>
              </a:rPr>
              <a:t>prof. dr. Aurelijus Gutauskas</a:t>
            </a:r>
          </a:p>
          <a:p>
            <a:pPr algn="ctr">
              <a:buNone/>
            </a:pPr>
            <a:r>
              <a:rPr lang="lt-LT" sz="2400" b="1" dirty="0" smtClean="0">
                <a:latin typeface="Times New Roman" pitchFamily="18" charset="0"/>
                <a:cs typeface="Times New Roman" pitchFamily="18" charset="0"/>
              </a:rPr>
              <a:t>MRU TF baudžiamosios teisės ir proceso institutas</a:t>
            </a:r>
          </a:p>
          <a:p>
            <a:pPr algn="ctr">
              <a:buNone/>
            </a:pPr>
            <a:r>
              <a:rPr lang="lt-LT" sz="2400" b="1" dirty="0" smtClean="0">
                <a:latin typeface="Times New Roman" pitchFamily="18" charset="0"/>
                <a:cs typeface="Times New Roman" pitchFamily="18" charset="0"/>
              </a:rPr>
              <a:t>LAT baudžiamųjų bylų skyriaus teisėjas</a:t>
            </a:r>
          </a:p>
          <a:p>
            <a:pPr algn="ctr">
              <a:buNone/>
            </a:pPr>
            <a:endParaRPr lang="lt-LT" sz="2400" b="1" dirty="0" smtClean="0">
              <a:latin typeface="Times New Roman" pitchFamily="18" charset="0"/>
              <a:cs typeface="Times New Roman" pitchFamily="18" charset="0"/>
            </a:endParaRPr>
          </a:p>
          <a:p>
            <a:pPr algn="ctr">
              <a:buNone/>
            </a:pPr>
            <a:r>
              <a:rPr lang="lt-LT" sz="2400" b="1" dirty="0" smtClean="0">
                <a:latin typeface="Times New Roman" pitchFamily="18" charset="0"/>
                <a:cs typeface="Times New Roman" pitchFamily="18" charset="0"/>
              </a:rPr>
              <a:t>2015 m. rugsėjo 17 d.</a:t>
            </a:r>
          </a:p>
          <a:p>
            <a:pPr algn="ctr">
              <a:buNone/>
            </a:pPr>
            <a:r>
              <a:rPr lang="lt-LT" sz="2400" b="1" dirty="0" smtClean="0">
                <a:latin typeface="Times New Roman" pitchFamily="18" charset="0"/>
                <a:cs typeface="Times New Roman" pitchFamily="18" charset="0"/>
              </a:rPr>
              <a:t>Vilnius</a:t>
            </a:r>
          </a:p>
        </p:txBody>
      </p:sp>
      <p:pic>
        <p:nvPicPr>
          <p:cNvPr id="9218" name="Picture 2" descr="C:\Users\user\Pictures\35.png"/>
          <p:cNvPicPr>
            <a:picLocks noChangeAspect="1" noChangeArrowheads="1"/>
          </p:cNvPicPr>
          <p:nvPr/>
        </p:nvPicPr>
        <p:blipFill>
          <a:blip r:embed="rId2" cstate="print"/>
          <a:srcRect/>
          <a:stretch>
            <a:fillRect/>
          </a:stretch>
        </p:blipFill>
        <p:spPr bwMode="auto">
          <a:xfrm>
            <a:off x="2857488" y="285728"/>
            <a:ext cx="3000396" cy="192882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it-IT" sz="2800" b="1" dirty="0">
                <a:latin typeface="Times New Roman" panose="02020603050405020304" pitchFamily="18" charset="0"/>
                <a:cs typeface="Times New Roman" panose="02020603050405020304" pitchFamily="18" charset="0"/>
              </a:rPr>
              <a:t>Prieiga per internetą: &lt;</a:t>
            </a:r>
            <a:r>
              <a:rPr lang="it-IT" sz="2800" b="1" i="1" dirty="0">
                <a:latin typeface="Times New Roman" panose="02020603050405020304" pitchFamily="18" charset="0"/>
                <a:cs typeface="Times New Roman" panose="02020603050405020304" pitchFamily="18" charset="0"/>
              </a:rPr>
              <a:t>http://www.skelbiu.lt</a:t>
            </a:r>
            <a:endParaRPr lang="lt-LT" sz="2800" b="1"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p:txBody>
          <a:bodyPr/>
          <a:lstStyle/>
          <a:p>
            <a:pPr algn="just"/>
            <a:r>
              <a:rPr lang="fi-FI" dirty="0">
                <a:latin typeface="Times New Roman" panose="02020603050405020304" pitchFamily="18" charset="0"/>
                <a:cs typeface="Times New Roman" panose="02020603050405020304" pitchFamily="18" charset="0"/>
              </a:rPr>
              <a:t>„Merginoms 2 </a:t>
            </a:r>
            <a:r>
              <a:rPr lang="fi-FI" dirty="0" smtClean="0">
                <a:latin typeface="Times New Roman" panose="02020603050405020304" pitchFamily="18" charset="0"/>
                <a:cs typeface="Times New Roman" panose="02020603050405020304" pitchFamily="18" charset="0"/>
              </a:rPr>
              <a:t>t</a:t>
            </a:r>
            <a:r>
              <a:rPr lang="lt-LT" dirty="0" smtClean="0">
                <a:latin typeface="Times New Roman" panose="02020603050405020304" pitchFamily="18" charset="0"/>
                <a:cs typeface="Times New Roman" panose="02020603050405020304" pitchFamily="18" charset="0"/>
              </a:rPr>
              <a:t>ū</a:t>
            </a:r>
            <a:r>
              <a:rPr lang="fi-FI" dirty="0" smtClean="0">
                <a:latin typeface="Times New Roman" panose="02020603050405020304" pitchFamily="18" charset="0"/>
                <a:cs typeface="Times New Roman" panose="02020603050405020304" pitchFamily="18" charset="0"/>
              </a:rPr>
              <a:t>kst</a:t>
            </a:r>
            <a:r>
              <a:rPr lang="fi-FI" dirty="0">
                <a:latin typeface="Times New Roman" panose="02020603050405020304" pitchFamily="18" charset="0"/>
                <a:cs typeface="Times New Roman" panose="02020603050405020304" pitchFamily="18" charset="0"/>
              </a:rPr>
              <a:t>. </a:t>
            </a:r>
            <a:r>
              <a:rPr lang="lt-LT" dirty="0" smtClean="0">
                <a:latin typeface="Times New Roman" panose="02020603050405020304" pitchFamily="18" charset="0"/>
                <a:cs typeface="Times New Roman" panose="02020603050405020304" pitchFamily="18" charset="0"/>
              </a:rPr>
              <a:t>e</a:t>
            </a:r>
            <a:r>
              <a:rPr lang="fi-FI" dirty="0" smtClean="0">
                <a:latin typeface="Times New Roman" panose="02020603050405020304" pitchFamily="18" charset="0"/>
                <a:cs typeface="Times New Roman" panose="02020603050405020304" pitchFamily="18" charset="0"/>
              </a:rPr>
              <a:t>ur</a:t>
            </a:r>
            <a:r>
              <a:rPr lang="lt-LT" dirty="0" smtClean="0">
                <a:latin typeface="Times New Roman" panose="02020603050405020304" pitchFamily="18" charset="0"/>
                <a:cs typeface="Times New Roman" panose="02020603050405020304" pitchFamily="18" charset="0"/>
              </a:rPr>
              <a:t>ų</a:t>
            </a:r>
            <a:r>
              <a:rPr lang="fi-FI" dirty="0" smtClean="0">
                <a:latin typeface="Times New Roman" panose="02020603050405020304" pitchFamily="18" charset="0"/>
                <a:cs typeface="Times New Roman" panose="02020603050405020304" pitchFamily="18" charset="0"/>
              </a:rPr>
              <a:t> </a:t>
            </a:r>
            <a:r>
              <a:rPr lang="fi-FI" dirty="0">
                <a:latin typeface="Times New Roman" panose="02020603050405020304" pitchFamily="18" charset="0"/>
                <a:cs typeface="Times New Roman" panose="02020603050405020304" pitchFamily="18" charset="0"/>
              </a:rPr>
              <a:t>garantija savaitei</a:t>
            </a:r>
            <a:r>
              <a:rPr lang="fi-FI" dirty="0" smtClean="0">
                <a:latin typeface="Times New Roman" panose="02020603050405020304" pitchFamily="18" charset="0"/>
                <a:cs typeface="Times New Roman" panose="02020603050405020304" pitchFamily="18" charset="0"/>
              </a:rPr>
              <a:t>“</a:t>
            </a:r>
            <a:r>
              <a:rPr lang="lt-LT" dirty="0" smtClean="0">
                <a:latin typeface="Times New Roman" panose="02020603050405020304" pitchFamily="18" charset="0"/>
                <a:cs typeface="Times New Roman" panose="02020603050405020304" pitchFamily="18" charset="0"/>
              </a:rPr>
              <a:t>;</a:t>
            </a:r>
          </a:p>
          <a:p>
            <a:pPr algn="just"/>
            <a:r>
              <a:rPr lang="it-IT" dirty="0">
                <a:latin typeface="Times New Roman" panose="02020603050405020304" pitchFamily="18" charset="0"/>
                <a:cs typeface="Times New Roman" panose="02020603050405020304" pitchFamily="18" charset="0"/>
              </a:rPr>
              <a:t>„Atlyginimas nuo </a:t>
            </a:r>
            <a:r>
              <a:rPr lang="it-IT" dirty="0" smtClean="0">
                <a:latin typeface="Times New Roman" panose="02020603050405020304" pitchFamily="18" charset="0"/>
                <a:cs typeface="Times New Roman" panose="02020603050405020304" pitchFamily="18" charset="0"/>
              </a:rPr>
              <a:t>5000 </a:t>
            </a:r>
            <a:r>
              <a:rPr lang="lt-LT" dirty="0" smtClean="0">
                <a:latin typeface="Times New Roman" panose="02020603050405020304" pitchFamily="18" charset="0"/>
                <a:cs typeface="Times New Roman" panose="02020603050405020304" pitchFamily="18" charset="0"/>
              </a:rPr>
              <a:t>eurų </a:t>
            </a:r>
            <a:r>
              <a:rPr lang="it-IT" dirty="0" smtClean="0">
                <a:latin typeface="Times New Roman" panose="02020603050405020304" pitchFamily="18" charset="0"/>
                <a:cs typeface="Times New Roman" panose="02020603050405020304" pitchFamily="18" charset="0"/>
              </a:rPr>
              <a:t>per m</a:t>
            </a:r>
            <a:r>
              <a:rPr lang="lt-LT" dirty="0" smtClean="0">
                <a:latin typeface="Times New Roman" panose="02020603050405020304" pitchFamily="18" charset="0"/>
                <a:cs typeface="Times New Roman" panose="02020603050405020304" pitchFamily="18" charset="0"/>
              </a:rPr>
              <a:t>ė</a:t>
            </a:r>
            <a:r>
              <a:rPr lang="it-IT" dirty="0" smtClean="0">
                <a:latin typeface="Times New Roman" panose="02020603050405020304" pitchFamily="18" charset="0"/>
                <a:cs typeface="Times New Roman" panose="02020603050405020304" pitchFamily="18" charset="0"/>
              </a:rPr>
              <a:t>n</a:t>
            </a:r>
            <a:r>
              <a:rPr lang="lt-LT" dirty="0" smtClean="0">
                <a:latin typeface="Times New Roman" panose="02020603050405020304" pitchFamily="18" charset="0"/>
                <a:cs typeface="Times New Roman" panose="02020603050405020304" pitchFamily="18" charset="0"/>
              </a:rPr>
              <a:t>.</a:t>
            </a:r>
            <a:r>
              <a:rPr lang="it-IT" dirty="0" smtClean="0">
                <a:latin typeface="Times New Roman" panose="02020603050405020304" pitchFamily="18" charset="0"/>
                <a:cs typeface="Times New Roman" panose="02020603050405020304" pitchFamily="18" charset="0"/>
              </a:rPr>
              <a:t>“</a:t>
            </a:r>
            <a:r>
              <a:rPr lang="lt-LT" dirty="0" smtClean="0">
                <a:latin typeface="Times New Roman" panose="02020603050405020304" pitchFamily="18" charset="0"/>
                <a:cs typeface="Times New Roman" panose="02020603050405020304" pitchFamily="18" charset="0"/>
              </a:rPr>
              <a:t>;</a:t>
            </a:r>
          </a:p>
          <a:p>
            <a:pPr algn="just"/>
            <a:r>
              <a:rPr lang="sv-SE" dirty="0">
                <a:latin typeface="Times New Roman" panose="02020603050405020304" pitchFamily="18" charset="0"/>
                <a:cs typeface="Times New Roman" panose="02020603050405020304" pitchFamily="18" charset="0"/>
              </a:rPr>
              <a:t>„</a:t>
            </a:r>
            <a:r>
              <a:rPr lang="sv-SE" dirty="0" smtClean="0">
                <a:latin typeface="Times New Roman" panose="02020603050405020304" pitchFamily="18" charset="0"/>
                <a:cs typeface="Times New Roman" panose="02020603050405020304" pitchFamily="18" charset="0"/>
              </a:rPr>
              <a:t>2000 </a:t>
            </a:r>
            <a:r>
              <a:rPr lang="lt-LT" dirty="0" smtClean="0">
                <a:latin typeface="Times New Roman" panose="02020603050405020304" pitchFamily="18" charset="0"/>
                <a:cs typeface="Times New Roman" panose="02020603050405020304" pitchFamily="18" charset="0"/>
              </a:rPr>
              <a:t>eurų</a:t>
            </a:r>
            <a:r>
              <a:rPr lang="sv-SE" dirty="0" smtClean="0">
                <a:latin typeface="Times New Roman" panose="02020603050405020304" pitchFamily="18" charset="0"/>
                <a:cs typeface="Times New Roman" panose="02020603050405020304" pitchFamily="18" charset="0"/>
              </a:rPr>
              <a:t> </a:t>
            </a:r>
            <a:r>
              <a:rPr lang="sv-SE" dirty="0">
                <a:latin typeface="Times New Roman" panose="02020603050405020304" pitchFamily="18" charset="0"/>
                <a:cs typeface="Times New Roman" panose="02020603050405020304" pitchFamily="18" charset="0"/>
              </a:rPr>
              <a:t>&lt;...&gt; jokios prievartos &lt;...&gt; </a:t>
            </a:r>
            <a:r>
              <a:rPr lang="lt-LT" dirty="0" smtClean="0">
                <a:latin typeface="Times New Roman" panose="02020603050405020304" pitchFamily="18" charset="0"/>
                <a:cs typeface="Times New Roman" panose="02020603050405020304" pitchFamily="18" charset="0"/>
              </a:rPr>
              <a:t> d</a:t>
            </a:r>
            <a:r>
              <a:rPr lang="sv-SE" dirty="0" smtClean="0">
                <a:latin typeface="Times New Roman" panose="02020603050405020304" pitchFamily="18" charset="0"/>
                <a:cs typeface="Times New Roman" panose="02020603050405020304" pitchFamily="18" charset="0"/>
              </a:rPr>
              <a:t>raugiškas </a:t>
            </a:r>
            <a:r>
              <a:rPr lang="sv-SE" dirty="0">
                <a:latin typeface="Times New Roman" panose="02020603050405020304" pitchFamily="18" charset="0"/>
                <a:cs typeface="Times New Roman" panose="02020603050405020304" pitchFamily="18" charset="0"/>
              </a:rPr>
              <a:t>moteriškas kolektyvas </a:t>
            </a:r>
            <a:r>
              <a:rPr lang="sv-SE" dirty="0" smtClean="0">
                <a:latin typeface="Times New Roman" panose="02020603050405020304" pitchFamily="18" charset="0"/>
                <a:cs typeface="Times New Roman" panose="02020603050405020304" pitchFamily="18" charset="0"/>
              </a:rPr>
              <a:t>&lt;...&gt;</a:t>
            </a:r>
            <a:r>
              <a:rPr lang="lt-LT" dirty="0" smtClean="0">
                <a:latin typeface="Times New Roman" panose="02020603050405020304" pitchFamily="18" charset="0"/>
                <a:cs typeface="Times New Roman" panose="02020603050405020304" pitchFamily="18" charset="0"/>
              </a:rPr>
              <a:t> padedame dėl </a:t>
            </a:r>
            <a:r>
              <a:rPr lang="lt-LT" dirty="0">
                <a:latin typeface="Times New Roman" panose="02020603050405020304" pitchFamily="18" charset="0"/>
                <a:cs typeface="Times New Roman" panose="02020603050405020304" pitchFamily="18" charset="0"/>
              </a:rPr>
              <a:t>atvažiavimo</a:t>
            </a:r>
            <a:r>
              <a:rPr lang="lt-LT" dirty="0" smtClean="0">
                <a:latin typeface="Times New Roman" panose="02020603050405020304" pitchFamily="18" charset="0"/>
                <a:cs typeface="Times New Roman" panose="02020603050405020304" pitchFamily="18" charset="0"/>
              </a:rPr>
              <a:t>“ ir t.t.</a:t>
            </a:r>
            <a:endParaRPr lang="lt-L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242722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274638"/>
            <a:ext cx="8229600" cy="1570186"/>
          </a:xfrm>
        </p:spPr>
        <p:txBody>
          <a:bodyPr>
            <a:normAutofit fontScale="90000"/>
          </a:bodyPr>
          <a:lstStyle/>
          <a:p>
            <a:r>
              <a:rPr lang="lt-LT" sz="2400" b="1" dirty="0" smtClean="0">
                <a:latin typeface="Times New Roman" panose="02020603050405020304" pitchFamily="18" charset="0"/>
                <a:cs typeface="Times New Roman" panose="02020603050405020304" pitchFamily="18" charset="0"/>
              </a:rPr>
              <a:t/>
            </a:r>
            <a:br>
              <a:rPr lang="lt-LT" sz="2400" b="1" dirty="0" smtClean="0">
                <a:latin typeface="Times New Roman" panose="02020603050405020304" pitchFamily="18" charset="0"/>
                <a:cs typeface="Times New Roman" panose="02020603050405020304" pitchFamily="18" charset="0"/>
              </a:rPr>
            </a:br>
            <a:r>
              <a:rPr lang="lt-LT" sz="2400" b="1" dirty="0">
                <a:latin typeface="Times New Roman" panose="02020603050405020304" pitchFamily="18" charset="0"/>
                <a:cs typeface="Times New Roman" panose="02020603050405020304" pitchFamily="18" charset="0"/>
              </a:rPr>
              <a:t/>
            </a:r>
            <a:br>
              <a:rPr lang="lt-LT" sz="2400" b="1" dirty="0">
                <a:latin typeface="Times New Roman" panose="02020603050405020304" pitchFamily="18" charset="0"/>
                <a:cs typeface="Times New Roman" panose="02020603050405020304" pitchFamily="18" charset="0"/>
              </a:rPr>
            </a:br>
            <a:r>
              <a:rPr lang="lt-LT" sz="2400" b="1" dirty="0" smtClean="0">
                <a:latin typeface="Times New Roman" panose="02020603050405020304" pitchFamily="18" charset="0"/>
                <a:cs typeface="Times New Roman" panose="02020603050405020304" pitchFamily="18" charset="0"/>
              </a:rPr>
              <a:t>Fragmentai iš baudžiamųjų bylų</a:t>
            </a:r>
            <a:br>
              <a:rPr lang="lt-LT" sz="2400" b="1" dirty="0" smtClean="0">
                <a:latin typeface="Times New Roman" panose="02020603050405020304" pitchFamily="18" charset="0"/>
                <a:cs typeface="Times New Roman" panose="02020603050405020304" pitchFamily="18" charset="0"/>
              </a:rPr>
            </a:br>
            <a:r>
              <a:rPr lang="lt-LT" sz="2400" b="1" dirty="0">
                <a:latin typeface="Times New Roman" panose="02020603050405020304" pitchFamily="18" charset="0"/>
                <a:cs typeface="Times New Roman" panose="02020603050405020304" pitchFamily="18" charset="0"/>
              </a:rPr>
              <a:t/>
            </a:r>
            <a:br>
              <a:rPr lang="lt-LT" sz="2400" b="1" dirty="0">
                <a:latin typeface="Times New Roman" panose="02020603050405020304" pitchFamily="18" charset="0"/>
                <a:cs typeface="Times New Roman" panose="02020603050405020304" pitchFamily="18" charset="0"/>
              </a:rPr>
            </a:br>
            <a:r>
              <a:rPr lang="lt-LT" sz="2400" b="1" dirty="0" smtClean="0">
                <a:latin typeface="Times New Roman" panose="02020603050405020304" pitchFamily="18" charset="0"/>
                <a:cs typeface="Times New Roman" panose="02020603050405020304" pitchFamily="18" charset="0"/>
              </a:rPr>
              <a:t>Iš pokalbio telefonu</a:t>
            </a:r>
            <a:r>
              <a:rPr lang="lt-LT" sz="2400" dirty="0" smtClean="0">
                <a:latin typeface="Times New Roman" panose="02020603050405020304" pitchFamily="18" charset="0"/>
                <a:cs typeface="Times New Roman" panose="02020603050405020304" pitchFamily="18" charset="0"/>
              </a:rPr>
              <a:t>“...informuoju, kad prekę jau turiu...“</a:t>
            </a:r>
            <a:br>
              <a:rPr lang="lt-LT" sz="2400" dirty="0" smtClean="0">
                <a:latin typeface="Times New Roman" panose="02020603050405020304" pitchFamily="18" charset="0"/>
                <a:cs typeface="Times New Roman" panose="02020603050405020304" pitchFamily="18" charset="0"/>
              </a:rPr>
            </a:br>
            <a:r>
              <a:rPr lang="lt-LT" sz="2400" dirty="0">
                <a:latin typeface="Times New Roman" panose="02020603050405020304" pitchFamily="18" charset="0"/>
                <a:cs typeface="Times New Roman" panose="02020603050405020304" pitchFamily="18" charset="0"/>
              </a:rPr>
              <a:t/>
            </a:r>
            <a:br>
              <a:rPr lang="lt-LT" sz="2400" dirty="0">
                <a:latin typeface="Times New Roman" panose="02020603050405020304" pitchFamily="18" charset="0"/>
                <a:cs typeface="Times New Roman" panose="02020603050405020304" pitchFamily="18" charset="0"/>
              </a:rPr>
            </a:br>
            <a:r>
              <a:rPr lang="lt-LT" sz="2400" dirty="0" smtClean="0">
                <a:latin typeface="Times New Roman" panose="02020603050405020304" pitchFamily="18" charset="0"/>
                <a:cs typeface="Times New Roman" panose="02020603050405020304" pitchFamily="18" charset="0"/>
              </a:rPr>
              <a:t/>
            </a:r>
            <a:br>
              <a:rPr lang="lt-LT" sz="2400" dirty="0" smtClean="0">
                <a:latin typeface="Times New Roman" panose="02020603050405020304" pitchFamily="18" charset="0"/>
                <a:cs typeface="Times New Roman" panose="02020603050405020304" pitchFamily="18" charset="0"/>
              </a:rPr>
            </a:br>
            <a:endParaRPr lang="lt-LT" sz="24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p:txBody>
          <a:bodyPr>
            <a:normAutofit/>
          </a:bodyPr>
          <a:lstStyle/>
          <a:p>
            <a:pPr algn="just"/>
            <a:endParaRPr lang="lt-LT" sz="2400" dirty="0">
              <a:latin typeface="Times New Roman" panose="02020603050405020304" pitchFamily="18" charset="0"/>
              <a:cs typeface="Times New Roman" panose="02020603050405020304" pitchFamily="18" charset="0"/>
            </a:endParaRPr>
          </a:p>
          <a:p>
            <a:pPr algn="just"/>
            <a:r>
              <a:rPr lang="lt-LT" sz="2400" dirty="0" smtClean="0">
                <a:latin typeface="Times New Roman" panose="02020603050405020304" pitchFamily="18" charset="0"/>
                <a:cs typeface="Times New Roman" panose="02020603050405020304" pitchFamily="18" charset="0"/>
              </a:rPr>
              <a:t>„...susimokėsi už ankstesnę kelionę į Vokietiją, o jeigu ne, turėsi problemų, nes žinau kur tu gyveni...“</a:t>
            </a:r>
          </a:p>
          <a:p>
            <a:pPr algn="just"/>
            <a:r>
              <a:rPr lang="lt-LT" sz="2400" dirty="0" smtClean="0">
                <a:latin typeface="Times New Roman" panose="02020603050405020304" pitchFamily="18" charset="0"/>
                <a:cs typeface="Times New Roman" panose="02020603050405020304" pitchFamily="18" charset="0"/>
              </a:rPr>
              <a:t>„...privalai atidirbti man už skolą, jeigu ne, susidorosiu su tavo mažamečiu vaiku, o tave pačią „pakasiu po žeme...“</a:t>
            </a:r>
          </a:p>
          <a:p>
            <a:pPr algn="just"/>
            <a:r>
              <a:rPr lang="lt-LT" sz="2400" dirty="0" smtClean="0">
                <a:latin typeface="Times New Roman" panose="02020603050405020304" pitchFamily="18" charset="0"/>
                <a:cs typeface="Times New Roman" panose="02020603050405020304" pitchFamily="18" charset="0"/>
              </a:rPr>
              <a:t>„....nebandykite manęs atpažinti policijoje, nes „sutraiškysiu....“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ir</a:t>
            </a:r>
            <a:r>
              <a:rPr lang="en-US" sz="2400" dirty="0" smtClean="0">
                <a:latin typeface="Times New Roman" panose="02020603050405020304" pitchFamily="18" charset="0"/>
                <a:cs typeface="Times New Roman" panose="02020603050405020304" pitchFamily="18" charset="0"/>
              </a:rPr>
              <a:t> t. t. </a:t>
            </a:r>
            <a:endParaRPr lang="lt-LT" sz="2400" dirty="0" smtClean="0">
              <a:latin typeface="Times New Roman" panose="02020603050405020304" pitchFamily="18" charset="0"/>
              <a:cs typeface="Times New Roman" panose="02020603050405020304" pitchFamily="18" charset="0"/>
            </a:endParaRPr>
          </a:p>
          <a:p>
            <a:pPr algn="just"/>
            <a:endParaRPr lang="lt-L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6933490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285992"/>
            <a:ext cx="8229600" cy="4239352"/>
          </a:xfrm>
        </p:spPr>
        <p:txBody>
          <a:bodyPr>
            <a:normAutofit fontScale="92500" lnSpcReduction="20000"/>
          </a:bodyPr>
          <a:lstStyle/>
          <a:p>
            <a:pPr algn="just">
              <a:lnSpc>
                <a:spcPct val="80000"/>
              </a:lnSpc>
            </a:pPr>
            <a:r>
              <a:rPr lang="lt-LT" dirty="0" smtClean="0">
                <a:latin typeface="Times New Roman" pitchFamily="18" charset="0"/>
                <a:cs typeface="Times New Roman" pitchFamily="18" charset="0"/>
              </a:rPr>
              <a:t>Prekyba žmonėmis – šiuolaikinė vergijos apraiška. Vergijos reiškinys moderniuoju periodu yra įgavęs keletą naujų pavidalų, tačiau išliko jos pagrindinis bruožas – </a:t>
            </a:r>
            <a:r>
              <a:rPr lang="lt-LT" b="1" dirty="0" smtClean="0">
                <a:latin typeface="Times New Roman" pitchFamily="18" charset="0"/>
                <a:cs typeface="Times New Roman" pitchFamily="18" charset="0"/>
              </a:rPr>
              <a:t>žmogaus laisvės suvaržymas. </a:t>
            </a:r>
          </a:p>
          <a:p>
            <a:pPr algn="just">
              <a:lnSpc>
                <a:spcPct val="80000"/>
              </a:lnSpc>
            </a:pPr>
            <a:r>
              <a:rPr lang="lt-LT" dirty="0" smtClean="0">
                <a:latin typeface="Times New Roman" pitchFamily="18" charset="0"/>
                <a:cs typeface="Times New Roman" pitchFamily="18" charset="0"/>
              </a:rPr>
              <a:t>Neretai vergovės aukos užverbuojamos, išvežamos arba apgyvendinamos jėga, prievarta ar apgaule, visaip išnaudojamos (taip pat ir seksualiai), verčiamos dirbti, teikti paslaugas, elgetauti, nusikalsti, dalyvauti nelegaliose kovose, prievarta sudaryti santuoką ar atiduoti vidaus organus.</a:t>
            </a:r>
          </a:p>
          <a:p>
            <a:pPr algn="just">
              <a:lnSpc>
                <a:spcPct val="80000"/>
              </a:lnSpc>
            </a:pPr>
            <a:r>
              <a:rPr lang="lt-LT" dirty="0" smtClean="0">
                <a:latin typeface="Times New Roman" pitchFamily="18" charset="0"/>
                <a:cs typeface="Times New Roman" pitchFamily="18" charset="0"/>
              </a:rPr>
              <a:t> </a:t>
            </a:r>
            <a:endParaRPr lang="lt-LT" dirty="0">
              <a:latin typeface="Times New Roman" pitchFamily="18" charset="0"/>
              <a:cs typeface="Times New Roman" pitchFamily="18" charset="0"/>
            </a:endParaRPr>
          </a:p>
        </p:txBody>
      </p:sp>
      <p:pic>
        <p:nvPicPr>
          <p:cNvPr id="10242" name="Picture 2" descr="C:\Users\user\Pictures\253.png"/>
          <p:cNvPicPr>
            <a:picLocks noChangeAspect="1" noChangeArrowheads="1"/>
          </p:cNvPicPr>
          <p:nvPr/>
        </p:nvPicPr>
        <p:blipFill>
          <a:blip r:embed="rId2" cstate="print"/>
          <a:srcRect/>
          <a:stretch>
            <a:fillRect/>
          </a:stretch>
        </p:blipFill>
        <p:spPr bwMode="auto">
          <a:xfrm>
            <a:off x="3214678" y="214290"/>
            <a:ext cx="2143140" cy="200026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82726"/>
          </a:xfrm>
        </p:spPr>
        <p:txBody>
          <a:bodyPr>
            <a:normAutofit/>
          </a:bodyPr>
          <a:lstStyle/>
          <a:p>
            <a:r>
              <a:rPr lang="lt-LT" sz="2400" b="1" dirty="0" smtClean="0">
                <a:latin typeface="Times New Roman" pitchFamily="18" charset="0"/>
                <a:cs typeface="Times New Roman" pitchFamily="18" charset="0"/>
              </a:rPr>
              <a:t>Lietuvoje prekybai žmonėmis skiriamas ypatingas dėmesys, nes šalis galima sakyti, yra užsikrėtusi šia pavojinga liga. </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2214554"/>
            <a:ext cx="8229600" cy="3911609"/>
          </a:xfrm>
        </p:spPr>
        <p:txBody>
          <a:bodyPr>
            <a:normAutofit/>
          </a:bodyPr>
          <a:lstStyle/>
          <a:p>
            <a:pPr algn="just"/>
            <a:r>
              <a:rPr lang="lt-LT" sz="2400" dirty="0" smtClean="0">
                <a:latin typeface="Times New Roman" pitchFamily="18" charset="0"/>
                <a:cs typeface="Times New Roman" pitchFamily="18" charset="0"/>
              </a:rPr>
              <a:t>Įvairiuose tyrimuose paprastai nurodoma, kad apie 1000 moterų išvežama iš Lietuvos į kitas valstybes prostitucijos tikslais. Tokie skaičiai, ko gero, yra perdėti, tačiau pats faktas demokratinei Europos Sąjungos valstybei yra neabejotinai žeminantis. </a:t>
            </a:r>
            <a:endParaRPr lang="en-US" sz="2400" dirty="0" smtClean="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pic>
        <p:nvPicPr>
          <p:cNvPr id="11268" name="Picture 4" descr="C:\Users\user\Pictures\imagesCAATEGKA.jpg"/>
          <p:cNvPicPr>
            <a:picLocks noChangeAspect="1" noChangeArrowheads="1"/>
          </p:cNvPicPr>
          <p:nvPr/>
        </p:nvPicPr>
        <p:blipFill>
          <a:blip r:embed="rId2" cstate="print"/>
          <a:srcRect/>
          <a:stretch>
            <a:fillRect/>
          </a:stretch>
        </p:blipFill>
        <p:spPr bwMode="auto">
          <a:xfrm>
            <a:off x="5571783" y="3861048"/>
            <a:ext cx="3572217" cy="278266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229600" cy="928694"/>
          </a:xfrm>
        </p:spPr>
        <p:txBody>
          <a:bodyPr>
            <a:normAutofit fontScale="90000"/>
          </a:bodyPr>
          <a:lstStyle/>
          <a:p>
            <a:r>
              <a:rPr lang="en-US" dirty="0" smtClean="0"/>
              <a:t/>
            </a:r>
            <a:br>
              <a:rPr lang="en-US" dirty="0" smtClean="0"/>
            </a:br>
            <a:endParaRPr lang="en-US" dirty="0"/>
          </a:p>
        </p:txBody>
      </p:sp>
      <p:sp>
        <p:nvSpPr>
          <p:cNvPr id="3" name="Content Placeholder 2"/>
          <p:cNvSpPr>
            <a:spLocks noGrp="1"/>
          </p:cNvSpPr>
          <p:nvPr>
            <p:ph idx="1"/>
          </p:nvPr>
        </p:nvSpPr>
        <p:spPr>
          <a:xfrm>
            <a:off x="457200" y="332656"/>
            <a:ext cx="8229600" cy="5793507"/>
          </a:xfrm>
        </p:spPr>
        <p:txBody>
          <a:bodyPr>
            <a:normAutofit/>
          </a:bodyPr>
          <a:lstStyle/>
          <a:p>
            <a:pPr algn="just"/>
            <a:r>
              <a:rPr lang="lt-LT" b="1" dirty="0" smtClean="0">
                <a:latin typeface="Times New Roman" pitchFamily="18" charset="0"/>
                <a:cs typeface="Times New Roman" pitchFamily="18" charset="0"/>
              </a:rPr>
              <a:t>Sakyčiau, kad Lietuvoje yra susiformavęs stichinis siekiamų parduoti žmonių tinklas.</a:t>
            </a:r>
          </a:p>
          <a:p>
            <a:pPr algn="just"/>
            <a:r>
              <a:rPr lang="lt-LT" sz="2800" dirty="0" smtClean="0">
                <a:latin typeface="Times New Roman" pitchFamily="18" charset="0"/>
                <a:cs typeface="Times New Roman" pitchFamily="18" charset="0"/>
              </a:rPr>
              <a:t>Kiekvienas kriminaliniam pasauliui artimas veikėjas žino, kad suradus tinkamą merginą iš asocialios šeimos, kurios neieškos artimieji, kurią galima lengvai įkalbėti užsiimti prostitucija ir tokią informaciją galima parduoti profesionaliam prekiautojui žmonėmis. </a:t>
            </a:r>
          </a:p>
          <a:p>
            <a:pPr algn="just"/>
            <a:r>
              <a:rPr lang="lt-LT" sz="2800" dirty="0" smtClean="0">
                <a:latin typeface="Times New Roman" pitchFamily="18" charset="0"/>
                <a:cs typeface="Times New Roman" pitchFamily="18" charset="0"/>
              </a:rPr>
              <a:t>O šis jau žinos kaip ją užverbuoti, kur vežti, kur jos lauks, t. y. žinos ką toliau su ja daryti. </a:t>
            </a:r>
            <a:endParaRPr lang="en-US" sz="2800" dirty="0" smtClean="0">
              <a:latin typeface="Times New Roman" pitchFamily="18" charset="0"/>
              <a:cs typeface="Times New Roman" pitchFamily="18" charset="0"/>
            </a:endParaRPr>
          </a:p>
          <a:p>
            <a:pPr algn="just"/>
            <a:endParaRPr lang="en-US" b="1" dirty="0">
              <a:latin typeface="Times New Roman" pitchFamily="18" charset="0"/>
              <a:cs typeface="Times New Roman" pitchFamily="18" charset="0"/>
            </a:endParaRPr>
          </a:p>
        </p:txBody>
      </p:sp>
      <p:pic>
        <p:nvPicPr>
          <p:cNvPr id="12291" name="Picture 3" descr="C:\Users\user\Pictures\imagesCAHVCXBC.jpg"/>
          <p:cNvPicPr>
            <a:picLocks noChangeAspect="1" noChangeArrowheads="1"/>
          </p:cNvPicPr>
          <p:nvPr/>
        </p:nvPicPr>
        <p:blipFill>
          <a:blip r:embed="rId2" cstate="print"/>
          <a:srcRect/>
          <a:stretch>
            <a:fillRect/>
          </a:stretch>
        </p:blipFill>
        <p:spPr bwMode="auto">
          <a:xfrm>
            <a:off x="5652120" y="5085184"/>
            <a:ext cx="3281588" cy="154956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sz="2400" dirty="0"/>
          </a:p>
        </p:txBody>
      </p:sp>
      <p:sp>
        <p:nvSpPr>
          <p:cNvPr id="3" name="Content Placeholder 2"/>
          <p:cNvSpPr>
            <a:spLocks noGrp="1"/>
          </p:cNvSpPr>
          <p:nvPr>
            <p:ph idx="1"/>
          </p:nvPr>
        </p:nvSpPr>
        <p:spPr>
          <a:xfrm>
            <a:off x="457200" y="1628800"/>
            <a:ext cx="8229600" cy="4497363"/>
          </a:xfrm>
        </p:spPr>
        <p:txBody>
          <a:bodyPr>
            <a:normAutofit lnSpcReduction="10000"/>
          </a:bodyPr>
          <a:lstStyle/>
          <a:p>
            <a:pPr algn="just"/>
            <a:r>
              <a:rPr lang="lt-LT" dirty="0" smtClean="0">
                <a:latin typeface="Times New Roman" pitchFamily="18" charset="0"/>
                <a:cs typeface="Times New Roman" pitchFamily="18" charset="0"/>
              </a:rPr>
              <a:t>Todėl suprantama, jog su šiuo nematomu frontu kovoti yra labai sunku, šių nusikalstamų veikų latentiškumas yra labai aukštas.</a:t>
            </a:r>
          </a:p>
          <a:p>
            <a:pPr algn="just"/>
            <a:r>
              <a:rPr lang="lt-LT" dirty="0" smtClean="0">
                <a:latin typeface="Times New Roman" pitchFamily="18" charset="0"/>
                <a:cs typeface="Times New Roman" pitchFamily="18" charset="0"/>
              </a:rPr>
              <a:t> Kiekvienais metais šalyje registruojama apie 20 tokių nusikalstamų veikų, tačiau ne visuomet pavyksta surinkti įrodymus. </a:t>
            </a:r>
          </a:p>
          <a:p>
            <a:pPr algn="just"/>
            <a:r>
              <a:rPr lang="lt-LT" dirty="0" smtClean="0">
                <a:latin typeface="Times New Roman" pitchFamily="18" charset="0"/>
                <a:cs typeface="Times New Roman" pitchFamily="18" charset="0"/>
              </a:rPr>
              <a:t>Kita vertus, niekas negali paneigti, kad Lietuvoje rimtai kovojama su šiuo nelegaliu reiškiniu.</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pic>
        <p:nvPicPr>
          <p:cNvPr id="4" name="Picture 2" descr="C:\Users\user\Pictures\imagesCAKIKP61.jpg"/>
          <p:cNvPicPr>
            <a:picLocks noChangeAspect="1" noChangeArrowheads="1"/>
          </p:cNvPicPr>
          <p:nvPr/>
        </p:nvPicPr>
        <p:blipFill>
          <a:blip r:embed="rId2" cstate="print"/>
          <a:srcRect/>
          <a:stretch>
            <a:fillRect/>
          </a:stretch>
        </p:blipFill>
        <p:spPr bwMode="auto">
          <a:xfrm>
            <a:off x="3143240" y="285728"/>
            <a:ext cx="2457450" cy="134307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548680"/>
            <a:ext cx="8229600" cy="5577483"/>
          </a:xfrm>
        </p:spPr>
        <p:txBody>
          <a:bodyPr>
            <a:normAutofit/>
          </a:bodyPr>
          <a:lstStyle/>
          <a:p>
            <a:pPr marL="0" lvl="0" indent="0" algn="just" eaLnBrk="0" fontAlgn="base" hangingPunct="0">
              <a:spcBef>
                <a:spcPct val="0"/>
              </a:spcBef>
              <a:spcAft>
                <a:spcPct val="0"/>
              </a:spcAft>
              <a:buNone/>
            </a:pPr>
            <a:r>
              <a:rPr lang="lt-LT" altLang="lt-LT" dirty="0" smtClean="0">
                <a:latin typeface="Times New Roman" panose="02020603050405020304" pitchFamily="18" charset="0"/>
                <a:ea typeface="Calibri" panose="020F0502020204030204" pitchFamily="34" charset="0"/>
                <a:cs typeface="Times New Roman" panose="02020603050405020304" pitchFamily="18" charset="0"/>
              </a:rPr>
              <a:t>Problema yra dar ir tame, jog nukentėjusiųjų nuo prekybos žmonėmis identifikavimas laikomas vienu iš sudėtingiausių aspektų sprendžiant prekybos žmonėmis klausimą. </a:t>
            </a:r>
          </a:p>
          <a:p>
            <a:pPr marL="0" lvl="0" indent="0" algn="just" eaLnBrk="0" fontAlgn="base" hangingPunct="0">
              <a:spcBef>
                <a:spcPct val="0"/>
              </a:spcBef>
              <a:spcAft>
                <a:spcPct val="0"/>
              </a:spcAft>
              <a:buNone/>
            </a:pPr>
            <a:endParaRPr lang="lt-LT" altLang="lt-LT" dirty="0" smtClean="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eaLnBrk="0" fontAlgn="base" hangingPunct="0">
              <a:spcBef>
                <a:spcPct val="0"/>
              </a:spcBef>
              <a:spcAft>
                <a:spcPct val="0"/>
              </a:spcAft>
              <a:buNone/>
            </a:pPr>
            <a:r>
              <a:rPr lang="lt-LT" altLang="lt-LT" dirty="0" smtClean="0">
                <a:latin typeface="Times New Roman" panose="02020603050405020304" pitchFamily="18" charset="0"/>
                <a:ea typeface="Calibri" panose="020F0502020204030204" pitchFamily="34" charset="0"/>
                <a:cs typeface="Times New Roman" panose="02020603050405020304" pitchFamily="18" charset="0"/>
              </a:rPr>
              <a:t>Tiesiogiai susiduriantys su šiuo reiškiniu pareigūnai ne visada gali atpažinti prekybos žmonėmis aukų požymius, ir net pačios aukos ne visada save laiko prekybos žmonėmis aukomis.</a:t>
            </a:r>
            <a:r>
              <a:rPr lang="lt-LT" altLang="lt-LT" dirty="0" smtClean="0">
                <a:latin typeface="Times New Roman" panose="02020603050405020304" pitchFamily="18" charset="0"/>
                <a:cs typeface="Times New Roman" panose="02020603050405020304" pitchFamily="18" charset="0"/>
              </a:rPr>
              <a:t>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Autofit/>
          </a:bodyPr>
          <a:lstStyle/>
          <a:p>
            <a:r>
              <a:rPr lang="lt-LT" sz="2000" b="1" dirty="0">
                <a:latin typeface="Times New Roman" panose="02020603050405020304" pitchFamily="18" charset="0"/>
                <a:cs typeface="Times New Roman" panose="02020603050405020304" pitchFamily="18" charset="0"/>
              </a:rPr>
              <a:t>Apibendrinus ekspertų išsakytas nuomones, išryškėja</a:t>
            </a:r>
            <a:br>
              <a:rPr lang="lt-LT" sz="2000" b="1" dirty="0">
                <a:latin typeface="Times New Roman" panose="02020603050405020304" pitchFamily="18" charset="0"/>
                <a:cs typeface="Times New Roman" panose="02020603050405020304" pitchFamily="18" charset="0"/>
              </a:rPr>
            </a:br>
            <a:r>
              <a:rPr lang="lt-LT" sz="2000" b="1" dirty="0">
                <a:latin typeface="Times New Roman" panose="02020603050405020304" pitchFamily="18" charset="0"/>
                <a:cs typeface="Times New Roman" panose="02020603050405020304" pitchFamily="18" charset="0"/>
              </a:rPr>
              <a:t>keletas paaiškinimų, kodėl Lietuvoje mažai identifikuojama aukų ir </a:t>
            </a:r>
            <a:r>
              <a:rPr lang="lt-LT" sz="2000" b="1" dirty="0" smtClean="0">
                <a:latin typeface="Times New Roman" panose="02020603050405020304" pitchFamily="18" charset="0"/>
                <a:cs typeface="Times New Roman" panose="02020603050405020304" pitchFamily="18" charset="0"/>
              </a:rPr>
              <a:t>vyksta palyginti </a:t>
            </a:r>
            <a:r>
              <a:rPr lang="lt-LT" sz="2000" b="1" dirty="0">
                <a:latin typeface="Times New Roman" panose="02020603050405020304" pitchFamily="18" charset="0"/>
                <a:cs typeface="Times New Roman" panose="02020603050405020304" pitchFamily="18" charset="0"/>
              </a:rPr>
              <a:t>mažai teisminių procesų</a:t>
            </a:r>
          </a:p>
        </p:txBody>
      </p:sp>
      <p:sp>
        <p:nvSpPr>
          <p:cNvPr id="3" name="Turinio vietos rezervavimo ženklas 2"/>
          <p:cNvSpPr>
            <a:spLocks noGrp="1"/>
          </p:cNvSpPr>
          <p:nvPr>
            <p:ph idx="1"/>
          </p:nvPr>
        </p:nvSpPr>
        <p:spPr/>
        <p:txBody>
          <a:bodyPr>
            <a:normAutofit/>
          </a:bodyPr>
          <a:lstStyle/>
          <a:p>
            <a:pPr algn="just"/>
            <a:r>
              <a:rPr lang="lt-LT" sz="2400" dirty="0" smtClean="0">
                <a:latin typeface="Times New Roman" panose="02020603050405020304" pitchFamily="18" charset="0"/>
                <a:cs typeface="Times New Roman" panose="02020603050405020304" pitchFamily="18" charset="0"/>
              </a:rPr>
              <a:t>1. policijos, prokuratūros pareigūnų, teisėjų </a:t>
            </a:r>
            <a:r>
              <a:rPr lang="lt-LT" sz="2400" dirty="0">
                <a:latin typeface="Times New Roman" panose="02020603050405020304" pitchFamily="18" charset="0"/>
                <a:cs typeface="Times New Roman" panose="02020603050405020304" pitchFamily="18" charset="0"/>
              </a:rPr>
              <a:t>kvalifikacija</a:t>
            </a:r>
            <a:r>
              <a:rPr lang="lt-LT" sz="2400" dirty="0" smtClean="0">
                <a:latin typeface="Times New Roman" panose="02020603050405020304" pitchFamily="18" charset="0"/>
                <a:cs typeface="Times New Roman" panose="02020603050405020304" pitchFamily="18" charset="0"/>
              </a:rPr>
              <a:t>, neleidžianti </a:t>
            </a:r>
            <a:r>
              <a:rPr lang="lt-LT" sz="2400" dirty="0">
                <a:latin typeface="Times New Roman" panose="02020603050405020304" pitchFamily="18" charset="0"/>
                <a:cs typeface="Times New Roman" panose="02020603050405020304" pitchFamily="18" charset="0"/>
              </a:rPr>
              <a:t>tinkamai identifikuoti </a:t>
            </a:r>
            <a:r>
              <a:rPr lang="lt-LT" sz="2400" dirty="0" smtClean="0">
                <a:latin typeface="Times New Roman" panose="02020603050405020304" pitchFamily="18" charset="0"/>
                <a:cs typeface="Times New Roman" panose="02020603050405020304" pitchFamily="18" charset="0"/>
              </a:rPr>
              <a:t>aukų;</a:t>
            </a:r>
          </a:p>
          <a:p>
            <a:pPr algn="just"/>
            <a:r>
              <a:rPr lang="lt-LT" sz="2400" dirty="0" smtClean="0">
                <a:latin typeface="Times New Roman" panose="02020603050405020304" pitchFamily="18" charset="0"/>
                <a:cs typeface="Times New Roman" panose="02020603050405020304" pitchFamily="18" charset="0"/>
              </a:rPr>
              <a:t>2. </a:t>
            </a:r>
            <a:r>
              <a:rPr lang="lt-LT" sz="2400" dirty="0">
                <a:latin typeface="Times New Roman" panose="02020603050405020304" pitchFamily="18" charset="0"/>
                <a:cs typeface="Times New Roman" panose="02020603050405020304" pitchFamily="18" charset="0"/>
              </a:rPr>
              <a:t>bylų </a:t>
            </a:r>
            <a:r>
              <a:rPr lang="lt-LT" sz="2400" dirty="0" smtClean="0">
                <a:latin typeface="Times New Roman" panose="02020603050405020304" pitchFamily="18" charset="0"/>
                <a:cs typeface="Times New Roman" panose="02020603050405020304" pitchFamily="18" charset="0"/>
              </a:rPr>
              <a:t>nutraukimas;</a:t>
            </a:r>
          </a:p>
          <a:p>
            <a:pPr algn="just"/>
            <a:r>
              <a:rPr lang="lt-LT" sz="2400" dirty="0" smtClean="0">
                <a:latin typeface="Times New Roman" panose="02020603050405020304" pitchFamily="18" charset="0"/>
                <a:cs typeface="Times New Roman" panose="02020603050405020304" pitchFamily="18" charset="0"/>
              </a:rPr>
              <a:t>3. </a:t>
            </a:r>
            <a:r>
              <a:rPr lang="lt-LT" sz="2400" dirty="0">
                <a:latin typeface="Times New Roman" panose="02020603050405020304" pitchFamily="18" charset="0"/>
                <a:cs typeface="Times New Roman" panose="02020603050405020304" pitchFamily="18" charset="0"/>
              </a:rPr>
              <a:t>statistiškai atvejai yra priskiriami toms šalims, </a:t>
            </a:r>
            <a:r>
              <a:rPr lang="lt-LT" sz="2400" dirty="0" smtClean="0">
                <a:latin typeface="Times New Roman" panose="02020603050405020304" pitchFamily="18" charset="0"/>
                <a:cs typeface="Times New Roman" panose="02020603050405020304" pitchFamily="18" charset="0"/>
              </a:rPr>
              <a:t>kuriose pradėti </a:t>
            </a:r>
            <a:r>
              <a:rPr lang="lt-LT" sz="2400" dirty="0">
                <a:latin typeface="Times New Roman" panose="02020603050405020304" pitchFamily="18" charset="0"/>
                <a:cs typeface="Times New Roman" panose="02020603050405020304" pitchFamily="18" charset="0"/>
              </a:rPr>
              <a:t>teisminiai procesai arba aukai yra teikiama </a:t>
            </a:r>
            <a:r>
              <a:rPr lang="lt-LT" sz="2400" dirty="0" smtClean="0">
                <a:latin typeface="Times New Roman" panose="02020603050405020304" pitchFamily="18" charset="0"/>
                <a:cs typeface="Times New Roman" panose="02020603050405020304" pitchFamily="18" charset="0"/>
              </a:rPr>
              <a:t>pagalba;</a:t>
            </a:r>
          </a:p>
          <a:p>
            <a:pPr algn="just"/>
            <a:r>
              <a:rPr lang="lt-LT" sz="2400" dirty="0" smtClean="0">
                <a:latin typeface="Times New Roman" panose="02020603050405020304" pitchFamily="18" charset="0"/>
                <a:cs typeface="Times New Roman" panose="02020603050405020304" pitchFamily="18" charset="0"/>
              </a:rPr>
              <a:t>4. veikų </a:t>
            </a:r>
            <a:r>
              <a:rPr lang="lt-LT" sz="2400" dirty="0">
                <a:latin typeface="Times New Roman" panose="02020603050405020304" pitchFamily="18" charset="0"/>
                <a:cs typeface="Times New Roman" panose="02020603050405020304" pitchFamily="18" charset="0"/>
              </a:rPr>
              <a:t>perkvalifikavimas pagal kitus </a:t>
            </a:r>
            <a:r>
              <a:rPr lang="lt-LT" sz="2400" dirty="0" smtClean="0">
                <a:latin typeface="Times New Roman" panose="02020603050405020304" pitchFamily="18" charset="0"/>
                <a:cs typeface="Times New Roman" panose="02020603050405020304" pitchFamily="18" charset="0"/>
              </a:rPr>
              <a:t>straipsnius;</a:t>
            </a:r>
          </a:p>
          <a:p>
            <a:pPr algn="just"/>
            <a:r>
              <a:rPr lang="lt-LT" sz="2400" dirty="0" smtClean="0">
                <a:latin typeface="Times New Roman" panose="02020603050405020304" pitchFamily="18" charset="0"/>
                <a:cs typeface="Times New Roman" panose="02020603050405020304" pitchFamily="18" charset="0"/>
              </a:rPr>
              <a:t>5. </a:t>
            </a:r>
            <a:r>
              <a:rPr lang="lt-LT" sz="2400" dirty="0">
                <a:latin typeface="Times New Roman" panose="02020603050405020304" pitchFamily="18" charset="0"/>
                <a:cs typeface="Times New Roman" panose="02020603050405020304" pitchFamily="18" charset="0"/>
              </a:rPr>
              <a:t>teisininkams, </a:t>
            </a:r>
            <a:r>
              <a:rPr lang="lt-LT" sz="2400" dirty="0" smtClean="0">
                <a:latin typeface="Times New Roman" panose="02020603050405020304" pitchFamily="18" charset="0"/>
                <a:cs typeface="Times New Roman" panose="02020603050405020304" pitchFamily="18" charset="0"/>
              </a:rPr>
              <a:t>susiduriantiems su </a:t>
            </a:r>
            <a:r>
              <a:rPr lang="lt-LT" sz="2400" dirty="0">
                <a:latin typeface="Times New Roman" panose="02020603050405020304" pitchFamily="18" charset="0"/>
                <a:cs typeface="Times New Roman" panose="02020603050405020304" pitchFamily="18" charset="0"/>
              </a:rPr>
              <a:t>konkrečiais atvejais, trūksta žinių apie prekybą žmonėmis priverstiniam </a:t>
            </a:r>
            <a:r>
              <a:rPr lang="lt-LT" sz="2400" dirty="0" smtClean="0">
                <a:latin typeface="Times New Roman" panose="02020603050405020304" pitchFamily="18" charset="0"/>
                <a:cs typeface="Times New Roman" panose="02020603050405020304" pitchFamily="18" charset="0"/>
              </a:rPr>
              <a:t>darbui;</a:t>
            </a:r>
            <a:endParaRPr lang="lt-L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426287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203032" cy="1498178"/>
          </a:xfrm>
        </p:spPr>
        <p:txBody>
          <a:bodyPr>
            <a:normAutofit/>
          </a:bodyPr>
          <a:lstStyle/>
          <a:p>
            <a:pPr algn="just"/>
            <a:r>
              <a:rPr lang="lt-LT" sz="2400" b="1" dirty="0" smtClean="0">
                <a:latin typeface="Times New Roman" pitchFamily="18" charset="0"/>
                <a:cs typeface="Times New Roman" pitchFamily="18" charset="0"/>
              </a:rPr>
              <a:t>Lietuvos baudžiamajame įstatyme yra įtvirtinti visi pagrindiniai prekybos žmonėmis sampratos komponentai.</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2143116"/>
            <a:ext cx="8229600" cy="4310220"/>
          </a:xfrm>
        </p:spPr>
        <p:txBody>
          <a:bodyPr>
            <a:noAutofit/>
          </a:bodyPr>
          <a:lstStyle/>
          <a:p>
            <a:pPr algn="just"/>
            <a:r>
              <a:rPr lang="lt-LT" sz="2000" dirty="0" smtClean="0">
                <a:latin typeface="Times New Roman" pitchFamily="18" charset="0"/>
                <a:cs typeface="Times New Roman" pitchFamily="18" charset="0"/>
              </a:rPr>
              <a:t>Lietuva, kaip ES valstybė dar 2005 m. reformavo BK įtvirtintą prekybos žmonėmis normą atsižvelgdama į ES Tarybos 2002 m. liepos 19 d. priimtus sprendimus. </a:t>
            </a:r>
          </a:p>
          <a:p>
            <a:pPr algn="just"/>
            <a:r>
              <a:rPr lang="lt-LT" sz="2000" dirty="0" smtClean="0">
                <a:latin typeface="Times New Roman" pitchFamily="18" charset="0"/>
                <a:cs typeface="Times New Roman" pitchFamily="18" charset="0"/>
              </a:rPr>
              <a:t>Teisinis prekybos žmonėmis apibrėžimas, galima sakyti, buvo praktiškai nukopijuotas nuo Europinio varianto ir įtvirtintas nacionaliniame baudžiamajame įstatyme. </a:t>
            </a:r>
          </a:p>
          <a:p>
            <a:pPr algn="just"/>
            <a:r>
              <a:rPr lang="lt-LT" sz="2000" dirty="0" smtClean="0">
                <a:latin typeface="Times New Roman" pitchFamily="18" charset="0"/>
                <a:cs typeface="Times New Roman" pitchFamily="18" charset="0"/>
              </a:rPr>
              <a:t>Gavosi gremėzdiškas ir neįprastas baudžiamojo kodekso straipsnis, kurį reikėjo visiems išmokti taikyti. </a:t>
            </a:r>
          </a:p>
          <a:p>
            <a:pPr algn="just"/>
            <a:r>
              <a:rPr lang="lt-LT" sz="2000" dirty="0" smtClean="0">
                <a:latin typeface="Times New Roman" pitchFamily="18" charset="0"/>
                <a:cs typeface="Times New Roman" pitchFamily="18" charset="0"/>
              </a:rPr>
              <a:t>Pažymėtina, jog vėliausi Lietuvos Respublikos baudžiamojo kodekso 147 straipsnio nuostatų pakeitimai buvo suderinti su Europos Parlamento ir Tarybos 2011 m. balandžio 5 d. direktyva 2011/36/ES dėl prekybos žmonėmis pre­vencijos, kovos su ja ir aukų apsaugos.</a:t>
            </a:r>
            <a:endParaRPr lang="en-US" sz="2000" dirty="0">
              <a:latin typeface="Times New Roman" pitchFamily="18" charset="0"/>
              <a:cs typeface="Times New Roman" pitchFamily="18" charset="0"/>
            </a:endParaRPr>
          </a:p>
        </p:txBody>
      </p:sp>
      <p:pic>
        <p:nvPicPr>
          <p:cNvPr id="14338" name="Picture 2" descr="C:\Users\user\Pictures\imagesCALF3PKN.jpg"/>
          <p:cNvPicPr>
            <a:picLocks noChangeAspect="1" noChangeArrowheads="1"/>
          </p:cNvPicPr>
          <p:nvPr/>
        </p:nvPicPr>
        <p:blipFill>
          <a:blip r:embed="rId2" cstate="print"/>
          <a:srcRect/>
          <a:stretch>
            <a:fillRect/>
          </a:stretch>
        </p:blipFill>
        <p:spPr bwMode="auto">
          <a:xfrm>
            <a:off x="6660232" y="260648"/>
            <a:ext cx="2279746" cy="174307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071678"/>
            <a:ext cx="8229600" cy="4525674"/>
          </a:xfrm>
        </p:spPr>
        <p:txBody>
          <a:bodyPr>
            <a:normAutofit fontScale="70000" lnSpcReduction="20000"/>
          </a:bodyPr>
          <a:lstStyle/>
          <a:p>
            <a:pPr algn="just"/>
            <a:r>
              <a:rPr lang="lt-LT" dirty="0" smtClean="0">
                <a:latin typeface="Times New Roman" pitchFamily="18" charset="0"/>
                <a:cs typeface="Times New Roman" pitchFamily="18" charset="0"/>
              </a:rPr>
              <a:t>Pažymėtina, kad net nukentėjęs nuo šiame straipsnyje numatytos veikos asmuo gali būti atleistas nuo baudžiamosios atsakomybės už nusikalstamą veiką, kurią jis buvo priverstas tiesiogiai padaryti dėl jam padarytos šiame straipsnyje numatytos </a:t>
            </a:r>
            <a:r>
              <a:rPr lang="lt-LT" dirty="0" smtClean="0">
                <a:latin typeface="Times New Roman" pitchFamily="18" charset="0"/>
                <a:cs typeface="Times New Roman" pitchFamily="18" charset="0"/>
              </a:rPr>
              <a:t>veik</a:t>
            </a:r>
            <a:r>
              <a:rPr lang="en-US" dirty="0" smtClean="0">
                <a:latin typeface="Times New Roman" pitchFamily="18" charset="0"/>
                <a:cs typeface="Times New Roman" pitchFamily="18" charset="0"/>
              </a:rPr>
              <a:t>l</a:t>
            </a:r>
            <a:r>
              <a:rPr lang="lt-LT" dirty="0" smtClean="0">
                <a:latin typeface="Times New Roman" pitchFamily="18" charset="0"/>
                <a:cs typeface="Times New Roman" pitchFamily="18" charset="0"/>
              </a:rPr>
              <a:t>os</a:t>
            </a:r>
            <a:r>
              <a:rPr lang="lt-LT" dirty="0" smtClean="0">
                <a:latin typeface="Times New Roman" pitchFamily="18" charset="0"/>
                <a:cs typeface="Times New Roman" pitchFamily="18" charset="0"/>
              </a:rPr>
              <a:t>. T. y. pati auka gali būti priversta dalyvauti kitų aukų verbavime, atlikti sutenerio darbą ir pan. </a:t>
            </a:r>
            <a:endParaRPr lang="en-US" dirty="0" smtClean="0">
              <a:latin typeface="Times New Roman" pitchFamily="18" charset="0"/>
              <a:cs typeface="Times New Roman" pitchFamily="18" charset="0"/>
            </a:endParaRPr>
          </a:p>
          <a:p>
            <a:pPr algn="just"/>
            <a:r>
              <a:rPr lang="lt-LT" dirty="0" smtClean="0">
                <a:latin typeface="Times New Roman" pitchFamily="18" charset="0"/>
                <a:cs typeface="Times New Roman" pitchFamily="18" charset="0"/>
              </a:rPr>
              <a:t>Be to, atskirais straipsniais yra numatyta baudžiamoji atsakomybė už išnaudojimą priverstiniam darbui (BK 147 -1 str.) ir naudojimąsi asmens priverstiniu darbu ar paslaugomis (BK 147-2 str.). </a:t>
            </a:r>
            <a:r>
              <a:rPr lang="lt-LT" b="1" dirty="0" smtClean="0">
                <a:latin typeface="Times New Roman" pitchFamily="18" charset="0"/>
                <a:cs typeface="Times New Roman" pitchFamily="18" charset="0"/>
              </a:rPr>
              <a:t>Pagal šį straipsnį galima baudžiamoji atsakomybė klientui, kuris naudojasi prostitucijos paslaugomis, jeigu jis suvokia, kad tai daro su priversta taip elgtis auka dėl panaudoto prieš ją smurto, apgaulės ar kitų žmogaus išnaudojimui skirtų būdų.</a:t>
            </a:r>
            <a:endParaRPr lang="en-US" b="1" dirty="0" smtClean="0">
              <a:latin typeface="Times New Roman" pitchFamily="18" charset="0"/>
              <a:cs typeface="Times New Roman" pitchFamily="18" charset="0"/>
            </a:endParaRPr>
          </a:p>
          <a:p>
            <a:pPr algn="just"/>
            <a:endParaRPr lang="en-US" dirty="0"/>
          </a:p>
        </p:txBody>
      </p:sp>
      <p:pic>
        <p:nvPicPr>
          <p:cNvPr id="15362" name="Picture 2" descr="C:\Users\user\Pictures\imagesCA0AZADM.jpg"/>
          <p:cNvPicPr>
            <a:picLocks noChangeAspect="1" noChangeArrowheads="1"/>
          </p:cNvPicPr>
          <p:nvPr/>
        </p:nvPicPr>
        <p:blipFill>
          <a:blip r:embed="rId2" cstate="print"/>
          <a:srcRect/>
          <a:stretch>
            <a:fillRect/>
          </a:stretch>
        </p:blipFill>
        <p:spPr bwMode="auto">
          <a:xfrm>
            <a:off x="3143240" y="214290"/>
            <a:ext cx="2447925" cy="18669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214554"/>
            <a:ext cx="8229600" cy="4022758"/>
          </a:xfrm>
        </p:spPr>
        <p:txBody>
          <a:bodyPr>
            <a:normAutofit fontScale="92500" lnSpcReduction="20000"/>
          </a:bodyPr>
          <a:lstStyle/>
          <a:p>
            <a:pPr algn="just"/>
            <a:r>
              <a:rPr lang="lt-LT" dirty="0" smtClean="0">
                <a:latin typeface="Times New Roman" pitchFamily="18" charset="0"/>
                <a:cs typeface="Times New Roman" pitchFamily="18" charset="0"/>
              </a:rPr>
              <a:t>Kalbant apie teisinį šios normos taikymą, galima sakyti, jog Lietuvoje nors ir sunkiai, tačiau teisėsaugos institucijos jau išmoko šiuo straipsniu naudotis. </a:t>
            </a:r>
          </a:p>
          <a:p>
            <a:pPr algn="just"/>
            <a:r>
              <a:rPr lang="lt-LT" dirty="0" smtClean="0">
                <a:latin typeface="Times New Roman" pitchFamily="18" charset="0"/>
                <a:cs typeface="Times New Roman" pitchFamily="18" charset="0"/>
              </a:rPr>
              <a:t> Kasacinės instancijos teismo praktikoje baudžiamųjų bylų, susijusių su prekyba žmonėmis, nagrinėjimas nėra dažnas atvejis, tačiau nepaisant to, teismas jau yra suformavęs kai kuriuos šios normos taikymo standartus ir tai įtvirtinęs savo teisminiuose precedentuose.</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pic>
        <p:nvPicPr>
          <p:cNvPr id="16386" name="Picture 2" descr="C:\Users\user\Pictures\111.png"/>
          <p:cNvPicPr>
            <a:picLocks noChangeAspect="1" noChangeArrowheads="1"/>
          </p:cNvPicPr>
          <p:nvPr/>
        </p:nvPicPr>
        <p:blipFill>
          <a:blip r:embed="rId2" cstate="print"/>
          <a:srcRect/>
          <a:stretch>
            <a:fillRect/>
          </a:stretch>
        </p:blipFill>
        <p:spPr bwMode="auto">
          <a:xfrm>
            <a:off x="2857488" y="285728"/>
            <a:ext cx="2786082" cy="168592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000240"/>
            <a:ext cx="8229600" cy="4125923"/>
          </a:xfrm>
        </p:spPr>
        <p:txBody>
          <a:bodyPr>
            <a:normAutofit/>
          </a:bodyPr>
          <a:lstStyle/>
          <a:p>
            <a:pPr algn="just"/>
            <a:r>
              <a:rPr lang="lt-LT" dirty="0" smtClean="0">
                <a:latin typeface="Times New Roman" pitchFamily="18" charset="0"/>
                <a:cs typeface="Times New Roman" pitchFamily="18" charset="0"/>
              </a:rPr>
              <a:t>Nesigilindamas į šio straipsnio juridinės technikos detales, galima konstatuoti, kad pagal baudžiamąjį įstatymą būtina nustatyti tam tikrus kertinius prekybos žmonėmis elementus. Neabejotinai šie momentai yra įrodinėjimo dalyku, o taip pat ir  proceso šalių teisme ginčo objektu.</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pic>
        <p:nvPicPr>
          <p:cNvPr id="17410" name="Picture 2" descr="C:\Users\user\Pictures\69.jpg"/>
          <p:cNvPicPr>
            <a:picLocks noChangeAspect="1" noChangeArrowheads="1"/>
          </p:cNvPicPr>
          <p:nvPr/>
        </p:nvPicPr>
        <p:blipFill>
          <a:blip r:embed="rId2" cstate="print"/>
          <a:srcRect/>
          <a:stretch>
            <a:fillRect/>
          </a:stretch>
        </p:blipFill>
        <p:spPr bwMode="auto">
          <a:xfrm>
            <a:off x="3286116" y="285729"/>
            <a:ext cx="2143125" cy="157163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4762872" cy="1524138"/>
          </a:xfrm>
        </p:spPr>
        <p:txBody>
          <a:bodyPr>
            <a:normAutofit/>
          </a:bodyPr>
          <a:lstStyle/>
          <a:p>
            <a:pPr algn="just"/>
            <a:r>
              <a:rPr lang="lt-LT" sz="2000" b="1" dirty="0" smtClean="0">
                <a:latin typeface="Times New Roman" pitchFamily="18" charset="0"/>
                <a:cs typeface="Times New Roman" pitchFamily="18" charset="0"/>
              </a:rPr>
              <a:t>1. Nustatant prekybos žmonėmis atvejus, labai svarbu įrodyti faktą dėl atitinkamo sandorio žmogaus atžvilgiu (ar su juo pačiu), turint tikslą neteisėtai jį išnaudoti.</a:t>
            </a:r>
            <a:endParaRPr lang="en-US" sz="20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2285992"/>
            <a:ext cx="8229600" cy="4311360"/>
          </a:xfrm>
        </p:spPr>
        <p:txBody>
          <a:bodyPr>
            <a:normAutofit fontScale="55000" lnSpcReduction="20000"/>
          </a:bodyPr>
          <a:lstStyle/>
          <a:p>
            <a:pPr algn="just"/>
            <a:r>
              <a:rPr lang="lt-LT" sz="4400" dirty="0" smtClean="0">
                <a:latin typeface="Times New Roman" pitchFamily="18" charset="0"/>
                <a:cs typeface="Times New Roman" pitchFamily="18" charset="0"/>
              </a:rPr>
              <a:t>Pats sandoris gali turėti įvairias formas – pirkimo, pardavimo, bet kokio kitokio įgijimo ar realizacijos, laikymo nelaisvėje, verbavimo, pervežimo ir pan. </a:t>
            </a:r>
          </a:p>
          <a:p>
            <a:pPr algn="just"/>
            <a:r>
              <a:rPr lang="lt-LT" sz="4400" dirty="0" smtClean="0">
                <a:latin typeface="Times New Roman" pitchFamily="18" charset="0"/>
                <a:cs typeface="Times New Roman" pitchFamily="18" charset="0"/>
              </a:rPr>
              <a:t>Išnaudojimo sferos yra išvardintos įstatyme, tačiau  jų sąrašas nėra baigtinis. </a:t>
            </a:r>
          </a:p>
          <a:p>
            <a:pPr algn="just"/>
            <a:r>
              <a:rPr lang="lt-LT" sz="4400" dirty="0" smtClean="0">
                <a:latin typeface="Times New Roman" pitchFamily="18" charset="0"/>
                <a:cs typeface="Times New Roman" pitchFamily="18" charset="0"/>
              </a:rPr>
              <a:t>Be visiems žinomų išnaudojimo sferų, tokių kaip prostitucija, pornografija, vergovė, elgetavimas, organų donorystė, dalyvavimas darant nusikalstamas veikas, įstatyme yra palikta galimybė vykdyti baudžiamąjį persekiojimą ir už tokius sandorius dėl žmogaus išnaudojimo priverstinei santuokai, moters išnaudojimas vaikų gimdymui, pardavimas žmogaus nelegalioms kovoms, aukos išnaudojimas kariniams tikslams ir pan.</a:t>
            </a:r>
            <a:endParaRPr lang="en-US" sz="4400" dirty="0" smtClean="0">
              <a:latin typeface="Times New Roman" pitchFamily="18" charset="0"/>
              <a:cs typeface="Times New Roman" pitchFamily="18" charset="0"/>
            </a:endParaRPr>
          </a:p>
          <a:p>
            <a:endParaRPr lang="en-US" dirty="0"/>
          </a:p>
        </p:txBody>
      </p:sp>
      <p:pic>
        <p:nvPicPr>
          <p:cNvPr id="18434" name="Picture 2" descr="C:\Users\user\Pictures\36.png"/>
          <p:cNvPicPr>
            <a:picLocks noChangeAspect="1" noChangeArrowheads="1"/>
          </p:cNvPicPr>
          <p:nvPr/>
        </p:nvPicPr>
        <p:blipFill>
          <a:blip r:embed="rId2" cstate="print"/>
          <a:srcRect/>
          <a:stretch>
            <a:fillRect/>
          </a:stretch>
        </p:blipFill>
        <p:spPr bwMode="auto">
          <a:xfrm>
            <a:off x="5868144" y="260648"/>
            <a:ext cx="3071834" cy="174307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7500" lnSpcReduction="20000"/>
          </a:bodyPr>
          <a:lstStyle/>
          <a:p>
            <a:endParaRPr lang="lt-LT" dirty="0" smtClean="0"/>
          </a:p>
          <a:p>
            <a:pPr algn="just"/>
            <a:r>
              <a:rPr lang="lt-LT" dirty="0" smtClean="0">
                <a:latin typeface="Times New Roman" pitchFamily="18" charset="0"/>
                <a:cs typeface="Times New Roman" pitchFamily="18" charset="0"/>
              </a:rPr>
              <a:t>Verbavimas suprantamas kaip kito žmogaus skatinimas (įtikinėjimas, pažadai, siūlymai) išnaudojimo tikslais atlikti veiksmus (duoti sutikimą, vykti į užsienį ir pan.), kurie leistų vėliau tą žmogų išnaudoti laisvę varžančios kontrolės sąlygomis. Tai iš esmės aktyvūs kaltininko veiksmai, kuriais siekiama palenkti nukentėjusiojo valią ir jį perimti savo ar kito asmens kontrolėn. </a:t>
            </a:r>
          </a:p>
          <a:p>
            <a:pPr algn="just"/>
            <a:r>
              <a:rPr lang="lt-LT" dirty="0" smtClean="0">
                <a:latin typeface="Times New Roman" pitchFamily="18" charset="0"/>
                <a:cs typeface="Times New Roman" pitchFamily="18" charset="0"/>
              </a:rPr>
              <a:t>Verbavimas prostitucijai bylose dažnai pasireiškia kaltininko pasiūlymais ir pažadais dėl materialinio atlyginimo, gero, viskuo aprūpinto gyvenimo, nulėmusiais nukentėjusiųjų valios palenkimą bei sprendimą užsiimti prostitucija.</a:t>
            </a:r>
            <a:endParaRPr lang="en-US" dirty="0" smtClean="0">
              <a:latin typeface="Times New Roman" pitchFamily="18" charset="0"/>
              <a:cs typeface="Times New Roman" pitchFamily="18" charset="0"/>
            </a:endParaRPr>
          </a:p>
          <a:p>
            <a:endParaRPr lang="en-US" dirty="0"/>
          </a:p>
        </p:txBody>
      </p:sp>
      <p:pic>
        <p:nvPicPr>
          <p:cNvPr id="2050" name="Picture 2" descr="C:\Users\user\Pictures\1.png"/>
          <p:cNvPicPr>
            <a:picLocks noChangeAspect="1" noChangeArrowheads="1"/>
          </p:cNvPicPr>
          <p:nvPr/>
        </p:nvPicPr>
        <p:blipFill>
          <a:blip r:embed="rId2" cstate="print"/>
          <a:srcRect/>
          <a:stretch>
            <a:fillRect/>
          </a:stretch>
        </p:blipFill>
        <p:spPr bwMode="auto">
          <a:xfrm>
            <a:off x="2915816" y="188640"/>
            <a:ext cx="2571750" cy="16954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410944" cy="1354162"/>
          </a:xfrm>
        </p:spPr>
        <p:txBody>
          <a:bodyPr>
            <a:normAutofit fontScale="90000"/>
          </a:bodyPr>
          <a:lstStyle/>
          <a:p>
            <a:pPr algn="just"/>
            <a:r>
              <a:rPr lang="lt-LT" sz="2400" b="1" dirty="0" smtClean="0">
                <a:latin typeface="Times New Roman" pitchFamily="18" charset="0"/>
                <a:cs typeface="Times New Roman" pitchFamily="18" charset="0"/>
              </a:rPr>
              <a:t>2. Baudžiamajam persekiojimui taip pat yra būtini faktai apie atitinkamą poveikį aukai apribojant jos laisvę. </a:t>
            </a:r>
            <a:br>
              <a:rPr lang="lt-LT" sz="2400" b="1" dirty="0" smtClean="0">
                <a:latin typeface="Times New Roman" pitchFamily="18" charset="0"/>
                <a:cs typeface="Times New Roman" pitchFamily="18" charset="0"/>
              </a:rPr>
            </a:b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229600" cy="4709120"/>
          </a:xfrm>
        </p:spPr>
        <p:txBody>
          <a:bodyPr>
            <a:normAutofit fontScale="77500" lnSpcReduction="20000"/>
          </a:bodyPr>
          <a:lstStyle/>
          <a:p>
            <a:endParaRPr lang="lt-LT" dirty="0" smtClean="0"/>
          </a:p>
          <a:p>
            <a:pPr algn="just"/>
            <a:r>
              <a:rPr lang="lt-LT" dirty="0" smtClean="0">
                <a:latin typeface="Times New Roman" pitchFamily="18" charset="0"/>
                <a:cs typeface="Times New Roman" pitchFamily="18" charset="0"/>
              </a:rPr>
              <a:t>Pagal įstatymą pats poveikis gali būti tiek prievartinis, tiek ir neprievartinis. </a:t>
            </a:r>
          </a:p>
          <a:p>
            <a:pPr algn="just"/>
            <a:r>
              <a:rPr lang="lt-LT" dirty="0" smtClean="0">
                <a:latin typeface="Times New Roman" pitchFamily="18" charset="0"/>
                <a:cs typeface="Times New Roman" pitchFamily="18" charset="0"/>
              </a:rPr>
              <a:t>Neprievartinis poveikis gali būti susijęs su aukos apgaule, pasinaudojimu jos pažeidžiamumu ar priklausomumu. </a:t>
            </a:r>
          </a:p>
          <a:p>
            <a:pPr algn="just"/>
            <a:r>
              <a:rPr lang="lt-LT" dirty="0" smtClean="0">
                <a:latin typeface="Times New Roman" pitchFamily="18" charset="0"/>
                <a:cs typeface="Times New Roman" pitchFamily="18" charset="0"/>
              </a:rPr>
              <a:t>Pagal įstatymo logiką, toks poveikis aukai leidžia nubrėžti ribą tarp nusikalstamų sandorių su žmogumi ir savanoriškų (nenusikalstamų) sandorių. </a:t>
            </a:r>
          </a:p>
          <a:p>
            <a:pPr algn="just"/>
            <a:r>
              <a:rPr lang="lt-LT" dirty="0" smtClean="0">
                <a:latin typeface="Times New Roman" pitchFamily="18" charset="0"/>
                <a:cs typeface="Times New Roman" pitchFamily="18" charset="0"/>
              </a:rPr>
              <a:t>Žmogaus įdarbinimas taip pat tam tikra prasme yra sandoris, o krepšinio klubo įsigyjamas žaidėjas dar labiau panašus į prekybą žmonėmis. </a:t>
            </a:r>
          </a:p>
          <a:p>
            <a:pPr algn="just"/>
            <a:r>
              <a:rPr lang="lt-LT" dirty="0" smtClean="0">
                <a:latin typeface="Times New Roman" pitchFamily="18" charset="0"/>
                <a:cs typeface="Times New Roman" pitchFamily="18" charset="0"/>
              </a:rPr>
              <a:t>Todėl tokios teisinės ribos nustatymas tarp nusikalstamo ir savanoriško sandorio yra labai svarbus. </a:t>
            </a:r>
            <a:endParaRPr lang="en-US" dirty="0" smtClean="0">
              <a:latin typeface="Times New Roman" pitchFamily="18" charset="0"/>
              <a:cs typeface="Times New Roman" pitchFamily="18" charset="0"/>
            </a:endParaRPr>
          </a:p>
          <a:p>
            <a:endParaRPr lang="en-US" dirty="0"/>
          </a:p>
        </p:txBody>
      </p:sp>
      <p:pic>
        <p:nvPicPr>
          <p:cNvPr id="3074" name="Picture 2" descr="C:\Users\user\Pictures\2.jpg"/>
          <p:cNvPicPr>
            <a:picLocks noChangeAspect="1" noChangeArrowheads="1"/>
          </p:cNvPicPr>
          <p:nvPr/>
        </p:nvPicPr>
        <p:blipFill>
          <a:blip r:embed="rId2" cstate="print"/>
          <a:srcRect/>
          <a:stretch>
            <a:fillRect/>
          </a:stretch>
        </p:blipFill>
        <p:spPr bwMode="auto">
          <a:xfrm>
            <a:off x="6156176" y="260648"/>
            <a:ext cx="2619375" cy="174307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0000" lnSpcReduction="20000"/>
          </a:bodyPr>
          <a:lstStyle/>
          <a:p>
            <a:pPr algn="just"/>
            <a:r>
              <a:rPr lang="lt-LT" dirty="0" smtClean="0">
                <a:latin typeface="Times New Roman" pitchFamily="18" charset="0"/>
                <a:cs typeface="Times New Roman" pitchFamily="18" charset="0"/>
              </a:rPr>
              <a:t>Kadangi prekybos žmonėmis sudėtis įtvirtinta BK skyriuje, kuris numato baudžiamąją atsakomybę už nusikalstamas veikas asmens laisvei, </a:t>
            </a:r>
            <a:r>
              <a:rPr lang="lt-LT" b="1" dirty="0" smtClean="0">
                <a:latin typeface="Times New Roman" pitchFamily="18" charset="0"/>
                <a:cs typeface="Times New Roman" pitchFamily="18" charset="0"/>
              </a:rPr>
              <a:t>todėl prokurorai tiesiog privalo visuomet grįsti kaltinimus, susijusius su šiuo momentu. </a:t>
            </a:r>
          </a:p>
          <a:p>
            <a:pPr algn="just"/>
            <a:r>
              <a:rPr lang="lt-LT" b="1" dirty="0" smtClean="0">
                <a:latin typeface="Times New Roman" pitchFamily="18" charset="0"/>
                <a:cs typeface="Times New Roman" pitchFamily="18" charset="0"/>
              </a:rPr>
              <a:t>Būtina susieti poveikio aukai faktą su asmens laisvės suvaržymo faktu. </a:t>
            </a:r>
          </a:p>
          <a:p>
            <a:pPr algn="just"/>
            <a:r>
              <a:rPr lang="lt-LT" dirty="0" smtClean="0">
                <a:latin typeface="Times New Roman" pitchFamily="18" charset="0"/>
                <a:cs typeface="Times New Roman" pitchFamily="18" charset="0"/>
              </a:rPr>
              <a:t>Be abejo, negalima asmens laisvės suvaržymą suprasti labai tiesmukiškai. Tai nebūtinai žmogaus pagrobimas ar jo laikymas nelaisvėje. </a:t>
            </a:r>
          </a:p>
          <a:p>
            <a:pPr algn="just"/>
            <a:r>
              <a:rPr lang="lt-LT" dirty="0" smtClean="0">
                <a:latin typeface="Times New Roman" pitchFamily="18" charset="0"/>
                <a:cs typeface="Times New Roman" pitchFamily="18" charset="0"/>
              </a:rPr>
              <a:t>Pagal nusistovėjusią baudžiamosios teisės doktriną,  asmens laisvės varžymas apima ir poveikį asmens valios laisvei. Todėl specialiai BK 147 straipsnio dispozicijoje įtvirtinta nuostata dėl  asmens, kuris faktiškai kontroliuoja nukentėjusįjį asmenį.</a:t>
            </a:r>
            <a:endParaRPr lang="en-US" dirty="0">
              <a:latin typeface="Times New Roman" pitchFamily="18" charset="0"/>
              <a:cs typeface="Times New Roman" pitchFamily="18" charset="0"/>
            </a:endParaRPr>
          </a:p>
        </p:txBody>
      </p:sp>
      <p:pic>
        <p:nvPicPr>
          <p:cNvPr id="4098" name="Picture 2" descr="C:\Users\user\Pictures\3.jpg"/>
          <p:cNvPicPr>
            <a:picLocks noChangeAspect="1" noChangeArrowheads="1"/>
          </p:cNvPicPr>
          <p:nvPr/>
        </p:nvPicPr>
        <p:blipFill>
          <a:blip r:embed="rId2" cstate="print"/>
          <a:srcRect/>
          <a:stretch>
            <a:fillRect/>
          </a:stretch>
        </p:blipFill>
        <p:spPr bwMode="auto">
          <a:xfrm>
            <a:off x="2555776" y="188640"/>
            <a:ext cx="3381375" cy="13525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0000" lnSpcReduction="20000"/>
          </a:bodyPr>
          <a:lstStyle/>
          <a:p>
            <a:endParaRPr lang="lt-LT" dirty="0" smtClean="0"/>
          </a:p>
          <a:p>
            <a:pPr algn="just"/>
            <a:r>
              <a:rPr lang="lt-LT" dirty="0" smtClean="0">
                <a:latin typeface="Times New Roman" pitchFamily="18" charset="0"/>
                <a:cs typeface="Times New Roman" pitchFamily="18" charset="0"/>
              </a:rPr>
              <a:t>Tokios kontrolės faktas yra pakankamas, jog konstatuoti, kad buvo pažeista asmens laisvė. Pvz., nukentėjusioji būdama fiziškai laisva, gali būti kontroliuojama: neleidžiama skambinti artimiesiems, atimami dokumentai, už ją nusprendžia kur jai gyventi, su kuo bendrauti, kur eiti ir kur neiti ir pan. </a:t>
            </a:r>
          </a:p>
          <a:p>
            <a:pPr algn="just"/>
            <a:r>
              <a:rPr lang="lt-LT" dirty="0" smtClean="0">
                <a:latin typeface="Times New Roman" pitchFamily="18" charset="0"/>
                <a:cs typeface="Times New Roman" pitchFamily="18" charset="0"/>
              </a:rPr>
              <a:t>Jeigu tokie asmens laisvės suvaržymai susiję su pačio sandorio ar asmens išnaudojimo saugumu, tai to visiškai pakanka teisinei išvadai, jog buvo pažeista asmens laisvė. </a:t>
            </a:r>
          </a:p>
          <a:p>
            <a:pPr algn="just"/>
            <a:r>
              <a:rPr lang="lt-LT" b="1" dirty="0" smtClean="0">
                <a:latin typeface="Times New Roman" pitchFamily="18" charset="0"/>
                <a:cs typeface="Times New Roman" pitchFamily="18" charset="0"/>
              </a:rPr>
              <a:t>Kasacinės instancijos teismas savo nutartyse jau ne kartą yra konstatavęs ir įtvirtinęs taisyklę, jog asmens laisvės suvaržymas (pažeidimas) gali būti susijęs ne tik su pilna, bet ir daline galimybe judėti ar galimybe pasirinkti savo elgesio variantą. </a:t>
            </a:r>
            <a:endParaRPr lang="en-US" b="1" dirty="0" smtClean="0">
              <a:latin typeface="Times New Roman" pitchFamily="18" charset="0"/>
              <a:cs typeface="Times New Roman" pitchFamily="18" charset="0"/>
            </a:endParaRPr>
          </a:p>
          <a:p>
            <a:endParaRPr lang="en-US" dirty="0"/>
          </a:p>
        </p:txBody>
      </p:sp>
      <p:pic>
        <p:nvPicPr>
          <p:cNvPr id="4" name="Picture 2" descr="C:\Users\user\Pictures\imagesCAVZ90AF.jpg"/>
          <p:cNvPicPr>
            <a:picLocks noChangeAspect="1" noChangeArrowheads="1"/>
          </p:cNvPicPr>
          <p:nvPr/>
        </p:nvPicPr>
        <p:blipFill>
          <a:blip r:embed="rId2" cstate="print"/>
          <a:srcRect/>
          <a:stretch>
            <a:fillRect/>
          </a:stretch>
        </p:blipFill>
        <p:spPr bwMode="auto">
          <a:xfrm>
            <a:off x="3214678" y="285729"/>
            <a:ext cx="2543175" cy="1643074"/>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600200"/>
            <a:ext cx="8229600" cy="4781128"/>
          </a:xfrm>
        </p:spPr>
        <p:txBody>
          <a:bodyPr>
            <a:normAutofit fontScale="85000" lnSpcReduction="10000"/>
          </a:bodyPr>
          <a:lstStyle/>
          <a:p>
            <a:endParaRPr lang="lt-LT" dirty="0" smtClean="0"/>
          </a:p>
          <a:p>
            <a:pPr algn="just"/>
            <a:r>
              <a:rPr lang="lt-LT" dirty="0" smtClean="0">
                <a:latin typeface="Times New Roman" pitchFamily="18" charset="0"/>
                <a:cs typeface="Times New Roman" pitchFamily="18" charset="0"/>
              </a:rPr>
              <a:t>Teismai nusikalstamos veikos padarymo būdą – pasinaudojimą nukentėjusiojo asmens pažeidžiamumu – konstatuoja nustatę dvejopo pobūdžio pažeidžiamumą: pasinaudojimą sunkia nukentėjusiųjų materialine padėtimi (nukentėjusiosios neturėjo darbo, buvo netekusios tėvo, gyveno su mama, ieškojo pragyvenimo šaltinio) ir pasinaudojimą nukentėjusiųjų psichinės sveikatos sutrikimais (nukentėjusiosios pagal savo amžių pasižymėjo neadekvačia branda, naivumu, tam tikro lygio protiniu atsilikimu, nesugebėjimu aktyviai priešintis).</a:t>
            </a:r>
            <a:endParaRPr lang="en-US" dirty="0">
              <a:latin typeface="Times New Roman" pitchFamily="18" charset="0"/>
              <a:cs typeface="Times New Roman" pitchFamily="18" charset="0"/>
            </a:endParaRPr>
          </a:p>
        </p:txBody>
      </p:sp>
      <p:pic>
        <p:nvPicPr>
          <p:cNvPr id="4" name="Picture 2" descr="C:\Users\user\Pictures\213.png"/>
          <p:cNvPicPr>
            <a:picLocks noChangeAspect="1" noChangeArrowheads="1"/>
          </p:cNvPicPr>
          <p:nvPr/>
        </p:nvPicPr>
        <p:blipFill>
          <a:blip r:embed="rId2" cstate="print"/>
          <a:srcRect/>
          <a:stretch>
            <a:fillRect/>
          </a:stretch>
        </p:blipFill>
        <p:spPr bwMode="auto">
          <a:xfrm>
            <a:off x="3143240" y="214290"/>
            <a:ext cx="2619375" cy="174307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916832"/>
            <a:ext cx="8229600" cy="4209331"/>
          </a:xfrm>
        </p:spPr>
        <p:txBody>
          <a:bodyPr>
            <a:normAutofit fontScale="92500" lnSpcReduction="10000"/>
          </a:bodyPr>
          <a:lstStyle/>
          <a:p>
            <a:pPr algn="just"/>
            <a:r>
              <a:rPr lang="lt-LT" dirty="0" smtClean="0">
                <a:latin typeface="Times New Roman" pitchFamily="18" charset="0"/>
                <a:cs typeface="Times New Roman" pitchFamily="18" charset="0"/>
              </a:rPr>
              <a:t>Pasinaudojimas pažeidžiamumu – tai piktavališkas pasiūlymas žmogui, kuris dėl sunkios padėties priverstas jį priimti. </a:t>
            </a:r>
          </a:p>
          <a:p>
            <a:pPr algn="just"/>
            <a:r>
              <a:rPr lang="lt-LT" dirty="0" smtClean="0">
                <a:latin typeface="Times New Roman" pitchFamily="18" charset="0"/>
                <a:cs typeface="Times New Roman" pitchFamily="18" charset="0"/>
              </a:rPr>
              <a:t>Tai situacija, kai nukentėjusysis neturi realaus ar jam priimtino pasirinkimo kaip tik pasiduoti tam piktnaudžiavimui. </a:t>
            </a:r>
          </a:p>
          <a:p>
            <a:pPr algn="just"/>
            <a:r>
              <a:rPr lang="lt-LT" dirty="0" smtClean="0">
                <a:latin typeface="Times New Roman" pitchFamily="18" charset="0"/>
                <a:cs typeface="Times New Roman" pitchFamily="18" charset="0"/>
              </a:rPr>
              <a:t>Pagal šį požymį prekyba žmonėmis galima pripažinti žmogaus įtraukimo išnaudojimui faktą kaip būdą ištrūkti iš skurdo. </a:t>
            </a:r>
            <a:endParaRPr lang="en-US" dirty="0" smtClean="0">
              <a:latin typeface="Times New Roman" pitchFamily="18" charset="0"/>
              <a:cs typeface="Times New Roman" pitchFamily="18" charset="0"/>
            </a:endParaRPr>
          </a:p>
          <a:p>
            <a:endParaRPr lang="en-US" dirty="0"/>
          </a:p>
        </p:txBody>
      </p:sp>
      <p:pic>
        <p:nvPicPr>
          <p:cNvPr id="4" name="Picture 2" descr="C:\Users\user\Pictures\imagesCAWVORKI.jpg"/>
          <p:cNvPicPr>
            <a:picLocks noChangeAspect="1" noChangeArrowheads="1"/>
          </p:cNvPicPr>
          <p:nvPr/>
        </p:nvPicPr>
        <p:blipFill>
          <a:blip r:embed="rId2" cstate="print"/>
          <a:srcRect/>
          <a:stretch>
            <a:fillRect/>
          </a:stretch>
        </p:blipFill>
        <p:spPr bwMode="auto">
          <a:xfrm>
            <a:off x="3071802" y="214290"/>
            <a:ext cx="2781300" cy="1647825"/>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0000" lnSpcReduction="20000"/>
          </a:bodyPr>
          <a:lstStyle/>
          <a:p>
            <a:endParaRPr lang="lt-LT" dirty="0" smtClean="0"/>
          </a:p>
          <a:p>
            <a:pPr algn="just"/>
            <a:r>
              <a:rPr lang="lt-LT" dirty="0" smtClean="0">
                <a:latin typeface="Times New Roman" pitchFamily="18" charset="0"/>
                <a:cs typeface="Times New Roman" pitchFamily="18" charset="0"/>
              </a:rPr>
              <a:t>Kita vertus, kaip ir Europos teisėje, taip ir Lietuvos baudžiamuosiuose įstatymuose yra įtvirtinta labai svarbi taisyklė, jog nukentėjusiojo asmens sutikimas neturi juridinės reikšmės patraukti baudžiamojon atsakomybėn asmenis už prekybą žmonėmis. </a:t>
            </a:r>
          </a:p>
          <a:p>
            <a:pPr algn="just"/>
            <a:r>
              <a:rPr lang="lt-LT" dirty="0" smtClean="0">
                <a:latin typeface="Times New Roman" pitchFamily="18" charset="0"/>
                <a:cs typeface="Times New Roman" pitchFamily="18" charset="0"/>
              </a:rPr>
              <a:t>Vėl gi, kasacinės instancijos teismas savo nutartyse nuolatos konstatuoja, kad sutikimas būti išnaudojamam duotas panaudojant apgaulę, piktnaudžiaujant asmens pažeidžiamumu ar priklausomumu, jau neklabant apie prievartą ir grasinimus, negali būti laikomas savanorišku.</a:t>
            </a:r>
          </a:p>
          <a:p>
            <a:pPr algn="just"/>
            <a:r>
              <a:rPr lang="lt-LT" dirty="0" smtClean="0">
                <a:latin typeface="Times New Roman" pitchFamily="18" charset="0"/>
                <a:cs typeface="Times New Roman" pitchFamily="18" charset="0"/>
              </a:rPr>
              <a:t> </a:t>
            </a:r>
            <a:r>
              <a:rPr lang="lt-LT" b="1" dirty="0" smtClean="0">
                <a:latin typeface="Times New Roman" pitchFamily="18" charset="0"/>
                <a:cs typeface="Times New Roman" pitchFamily="18" charset="0"/>
              </a:rPr>
              <a:t>Todėl toks gynybos argumentas, kad nukentėjusioji sutiko užsiimti prostitucija, o mes tik padėjome įgyvendinti jos svajonę, teisme jau neveikia. </a:t>
            </a:r>
            <a:endParaRPr lang="en-US" b="1" dirty="0">
              <a:latin typeface="Times New Roman" pitchFamily="18" charset="0"/>
              <a:cs typeface="Times New Roman" pitchFamily="18" charset="0"/>
            </a:endParaRPr>
          </a:p>
        </p:txBody>
      </p:sp>
      <p:pic>
        <p:nvPicPr>
          <p:cNvPr id="5122" name="Picture 2" descr="C:\Users\user\Pictures\5.png"/>
          <p:cNvPicPr>
            <a:picLocks noChangeAspect="1" noChangeArrowheads="1"/>
          </p:cNvPicPr>
          <p:nvPr/>
        </p:nvPicPr>
        <p:blipFill>
          <a:blip r:embed="rId2" cstate="print"/>
          <a:srcRect/>
          <a:stretch>
            <a:fillRect/>
          </a:stretch>
        </p:blipFill>
        <p:spPr bwMode="auto">
          <a:xfrm>
            <a:off x="2915816" y="332656"/>
            <a:ext cx="2686050" cy="1704975"/>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10000"/>
          </a:bodyPr>
          <a:lstStyle/>
          <a:p>
            <a:pPr algn="just"/>
            <a:r>
              <a:rPr lang="lt-LT" dirty="0" smtClean="0">
                <a:latin typeface="Times New Roman" pitchFamily="18" charset="0"/>
                <a:cs typeface="Times New Roman" pitchFamily="18" charset="0"/>
              </a:rPr>
              <a:t>Reikia pasakyti, jog link tokio vertinimo Lietuvos baudžiamoji teisė judėjo (juda) ilgai ir sunkiai. Deja vis dar pasitaiko baudžiamųjų bylų, kuriose aukos sutikimas būti išnaudojamai vertinamas kaip prieštaraujantis prekybos žmonėmis asmenų kaltinimui. </a:t>
            </a:r>
          </a:p>
          <a:p>
            <a:pPr algn="just"/>
            <a:r>
              <a:rPr lang="lt-LT" dirty="0" smtClean="0">
                <a:latin typeface="Times New Roman" pitchFamily="18" charset="0"/>
                <a:cs typeface="Times New Roman" pitchFamily="18" charset="0"/>
              </a:rPr>
              <a:t>Nustačius tokį faktą, teismai tiesiog prekeivius žmonėmis išteisina. </a:t>
            </a:r>
          </a:p>
          <a:p>
            <a:pPr algn="just"/>
            <a:r>
              <a:rPr lang="lt-LT" dirty="0" smtClean="0">
                <a:latin typeface="Times New Roman" pitchFamily="18" charset="0"/>
                <a:cs typeface="Times New Roman" pitchFamily="18" charset="0"/>
              </a:rPr>
              <a:t>Nusikaltimų aukos tokiais atvejais susiduria su tyrėjų, prokurorų, teisėjų familiarumu ir nepagarba joms. </a:t>
            </a:r>
          </a:p>
          <a:p>
            <a:pPr algn="just"/>
            <a:r>
              <a:rPr lang="lt-LT" dirty="0" smtClean="0">
                <a:latin typeface="Times New Roman" pitchFamily="18" charset="0"/>
                <a:cs typeface="Times New Roman" pitchFamily="18" charset="0"/>
              </a:rPr>
              <a:t>Beje, reikia pasakyti, kad pamažu tai jau nueina praeitin.</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pic>
        <p:nvPicPr>
          <p:cNvPr id="6146" name="Picture 2" descr="C:\Users\user\Pictures\7.jpg"/>
          <p:cNvPicPr>
            <a:picLocks noChangeAspect="1" noChangeArrowheads="1"/>
          </p:cNvPicPr>
          <p:nvPr/>
        </p:nvPicPr>
        <p:blipFill>
          <a:blip r:embed="rId2" cstate="print"/>
          <a:srcRect/>
          <a:stretch>
            <a:fillRect/>
          </a:stretch>
        </p:blipFill>
        <p:spPr bwMode="auto">
          <a:xfrm>
            <a:off x="3059832" y="260648"/>
            <a:ext cx="2171700" cy="13716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916832"/>
            <a:ext cx="8229600" cy="4320480"/>
          </a:xfrm>
        </p:spPr>
        <p:txBody>
          <a:bodyPr>
            <a:normAutofit fontScale="70000" lnSpcReduction="20000"/>
          </a:bodyPr>
          <a:lstStyle/>
          <a:p>
            <a:pPr algn="just"/>
            <a:r>
              <a:rPr lang="lt-LT" sz="3400" dirty="0" smtClean="0">
                <a:latin typeface="Times New Roman" pitchFamily="18" charset="0"/>
                <a:cs typeface="Times New Roman" pitchFamily="18" charset="0"/>
              </a:rPr>
              <a:t>Nuteistieji, pasinaudodami nukentėjusiųjų nepilnamečių nepatyrimu ir pažeidžiamumu, įkalba jas verstis prostitucija bei vykdo nusikalstamas veikas, siekdami nusikalstamų tikslų ir motyvuojami nusikalstamų bei savanaudiškų paskatų. Nors kaltininkų pajamų gavimas grindžiamas tam tikru susitarimu su prostitucija užsiimančiomis nepilnametėmis, tačiau šio susitarimo pagrindu gali būti tiek priklausomybės ir prievartos santykiai, tiek ir laisva valia. </a:t>
            </a:r>
          </a:p>
          <a:p>
            <a:pPr algn="just"/>
            <a:r>
              <a:rPr lang="lt-LT" sz="3400" b="1" dirty="0" smtClean="0">
                <a:latin typeface="Times New Roman" pitchFamily="18" charset="0"/>
                <a:cs typeface="Times New Roman" pitchFamily="18" charset="0"/>
              </a:rPr>
              <a:t>Pagaliau veikos priešingumą asmens pažeidžiamumui galima pagrįsti ir tuo, kad dėl savo socialinio atskirtumo, sunkios materialinės padėties ir kitų aplinkybių nepilnametės nukentėjusiosios neturi pasirinkimo laisvės, kaip tik pasiduoti joms primestam pasiūlymui įsitraukti į prostituciją.</a:t>
            </a:r>
            <a:endParaRPr lang="en-US" sz="3400" b="1" dirty="0" smtClean="0">
              <a:latin typeface="Times New Roman" pitchFamily="18" charset="0"/>
              <a:cs typeface="Times New Roman" pitchFamily="18" charset="0"/>
            </a:endParaRPr>
          </a:p>
          <a:p>
            <a:endParaRPr lang="en-US" dirty="0"/>
          </a:p>
        </p:txBody>
      </p:sp>
      <p:pic>
        <p:nvPicPr>
          <p:cNvPr id="7170" name="Picture 2" descr="C:\Users\user\Pictures\8.jpg"/>
          <p:cNvPicPr>
            <a:picLocks noChangeAspect="1" noChangeArrowheads="1"/>
          </p:cNvPicPr>
          <p:nvPr/>
        </p:nvPicPr>
        <p:blipFill>
          <a:blip r:embed="rId2" cstate="print"/>
          <a:srcRect/>
          <a:stretch>
            <a:fillRect/>
          </a:stretch>
        </p:blipFill>
        <p:spPr bwMode="auto">
          <a:xfrm>
            <a:off x="2843808" y="188640"/>
            <a:ext cx="2619375" cy="1743075"/>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600200"/>
            <a:ext cx="8229600" cy="4925144"/>
          </a:xfrm>
        </p:spPr>
        <p:txBody>
          <a:bodyPr>
            <a:normAutofit fontScale="70000" lnSpcReduction="20000"/>
          </a:bodyPr>
          <a:lstStyle/>
          <a:p>
            <a:endParaRPr lang="lt-LT" dirty="0" smtClean="0"/>
          </a:p>
          <a:p>
            <a:pPr algn="just"/>
            <a:r>
              <a:rPr lang="lt-LT" dirty="0" smtClean="0">
                <a:latin typeface="Times New Roman" pitchFamily="18" charset="0"/>
                <a:cs typeface="Times New Roman" pitchFamily="18" charset="0"/>
              </a:rPr>
              <a:t>Dažnai asmenys, kaltinami prekyba žmonėmis, teigia, kad byloje nėra duomenų, patvirtinančių, jog darbas užsienyje turėjo būti susijęs su prostitucija. </a:t>
            </a:r>
          </a:p>
          <a:p>
            <a:pPr algn="just"/>
            <a:r>
              <a:rPr lang="lt-LT" dirty="0" smtClean="0">
                <a:latin typeface="Times New Roman" pitchFamily="18" charset="0"/>
                <a:cs typeface="Times New Roman" pitchFamily="18" charset="0"/>
              </a:rPr>
              <a:t>Pažymėtina, kad darbo pobūdį patvirtina ne vien tik nukentėjusiosios parodymai, bet ir kiti baudžiamojoje byloje esantys įrodymai (telefoninių pokalbių išklotinės ir pan.), iš kurių matyti, kad darbo pobūdis, nors tiesiogiai ir neįvardijant prostitucijos, buvo būtent šis, o ne kitoks ūkio srities darbas. </a:t>
            </a:r>
          </a:p>
          <a:p>
            <a:pPr algn="just"/>
            <a:r>
              <a:rPr lang="lt-LT" dirty="0" smtClean="0">
                <a:latin typeface="Times New Roman" pitchFamily="18" charset="0"/>
                <a:cs typeface="Times New Roman" pitchFamily="18" charset="0"/>
              </a:rPr>
              <a:t>Teismai tokias išvadas daro vertindami aplinkybes, kad pilietis, nesiverčiantis jokia legalia įdarbinimo tarpininko veikla, kitiems asmenims apibūdino nukentėjusiųjų išvaizdą, svarstė, kaip būtų galima ją pagerinti, domėjosi merginų lytine sveikata, nukentėjusiųjų prašė niekam apie išvykimą nepasakoti, be to, užuominomis atskleidė nukentėjusiosioms darbo pobūdį. </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pic>
        <p:nvPicPr>
          <p:cNvPr id="8194" name="Picture 2" descr="C:\Users\user\Pictures\9.jpg"/>
          <p:cNvPicPr>
            <a:picLocks noChangeAspect="1" noChangeArrowheads="1"/>
          </p:cNvPicPr>
          <p:nvPr/>
        </p:nvPicPr>
        <p:blipFill>
          <a:blip r:embed="rId2" cstate="print"/>
          <a:srcRect/>
          <a:stretch>
            <a:fillRect/>
          </a:stretch>
        </p:blipFill>
        <p:spPr bwMode="auto">
          <a:xfrm>
            <a:off x="3131840" y="188640"/>
            <a:ext cx="2438400" cy="161925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endParaRPr lang="lt-LT" dirty="0" smtClean="0"/>
          </a:p>
          <a:p>
            <a:pPr algn="just"/>
            <a:r>
              <a:rPr lang="lt-LT" dirty="0" smtClean="0">
                <a:latin typeface="Times New Roman" pitchFamily="18" charset="0"/>
                <a:cs typeface="Times New Roman" pitchFamily="18" charset="0"/>
              </a:rPr>
              <a:t>Paskutiniais metais Lietuvoje baudžiamosios justicijos praktikoje nusistovėjo žymiai didesnis suvokimas apie šito nusikaltimo esmę, apie metodus, kuriais veikia prekeiviai žmonėmis. </a:t>
            </a:r>
            <a:r>
              <a:rPr lang="lt-LT" b="1" dirty="0" smtClean="0">
                <a:latin typeface="Times New Roman" pitchFamily="18" charset="0"/>
                <a:cs typeface="Times New Roman" pitchFamily="18" charset="0"/>
              </a:rPr>
              <a:t>Sakyčiau, jog tai didžia dalimi yra mokslinių tyrimų, nevyriausybinių organizacijų, dirbančių su prekybos žmonėmis aukomis, žiniasklaidos nuopelnas bei atliekama didžiulė švietėjiška veikla šioje srityje.</a:t>
            </a:r>
            <a:endParaRPr lang="en-US" b="1" dirty="0" smtClean="0">
              <a:latin typeface="Times New Roman" pitchFamily="18" charset="0"/>
              <a:cs typeface="Times New Roman" pitchFamily="18" charset="0"/>
            </a:endParaRPr>
          </a:p>
          <a:p>
            <a:endParaRPr lang="en-US" dirty="0"/>
          </a:p>
        </p:txBody>
      </p:sp>
      <p:pic>
        <p:nvPicPr>
          <p:cNvPr id="9218" name="Picture 2" descr="C:\Users\user\Pictures\11.jpg"/>
          <p:cNvPicPr>
            <a:picLocks noChangeAspect="1" noChangeArrowheads="1"/>
          </p:cNvPicPr>
          <p:nvPr/>
        </p:nvPicPr>
        <p:blipFill>
          <a:blip r:embed="rId2" cstate="print"/>
          <a:srcRect/>
          <a:stretch>
            <a:fillRect/>
          </a:stretch>
        </p:blipFill>
        <p:spPr bwMode="auto">
          <a:xfrm>
            <a:off x="2915816" y="188640"/>
            <a:ext cx="2619375" cy="1743075"/>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332656"/>
            <a:ext cx="5338936" cy="1872208"/>
          </a:xfrm>
        </p:spPr>
        <p:txBody>
          <a:bodyPr>
            <a:normAutofit fontScale="90000"/>
          </a:bodyPr>
          <a:lstStyle/>
          <a:p>
            <a:pPr algn="just"/>
            <a:r>
              <a:rPr lang="lt-LT" sz="2400" b="1" dirty="0" smtClean="0"/>
              <a:t>3</a:t>
            </a:r>
            <a:r>
              <a:rPr lang="lt-LT" sz="2400" b="1" dirty="0" smtClean="0">
                <a:latin typeface="Times New Roman" pitchFamily="18" charset="0"/>
                <a:cs typeface="Times New Roman" pitchFamily="18" charset="0"/>
              </a:rPr>
              <a:t>.Prekyba žmonėmis yra tyčinis nusikaltimas ir jį reikia įrodyti. BK 147 straipsnio specifika yra tokia, jog pats įstatymas detalizuoja nusikalstamos veikos padarymą tyčia kai kuriais labai svarbiais požymiais. </a:t>
            </a:r>
            <a:br>
              <a:rPr lang="lt-LT" sz="2400" b="1" dirty="0" smtClean="0">
                <a:latin typeface="Times New Roman" pitchFamily="18" charset="0"/>
                <a:cs typeface="Times New Roman" pitchFamily="18" charset="0"/>
              </a:rPr>
            </a:b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539552" y="1916832"/>
            <a:ext cx="8147248" cy="4209331"/>
          </a:xfrm>
        </p:spPr>
        <p:txBody>
          <a:bodyPr>
            <a:normAutofit fontScale="70000" lnSpcReduction="20000"/>
          </a:bodyPr>
          <a:lstStyle/>
          <a:p>
            <a:endParaRPr lang="lt-LT" dirty="0" smtClean="0"/>
          </a:p>
          <a:p>
            <a:pPr algn="just"/>
            <a:r>
              <a:rPr lang="lt-LT" dirty="0" smtClean="0">
                <a:latin typeface="Times New Roman" pitchFamily="18" charset="0"/>
                <a:cs typeface="Times New Roman" pitchFamily="18" charset="0"/>
              </a:rPr>
              <a:t>BK 147 straipsnyje detalizuojamas kaltininko suvokimas, kad jis turi tikslą įtraukti auką į išnaudojimą arba, net ir neturėdamas tokio tikslo, suvokia, kad auka yra įtraukta arba bus įtraukta į išnaudojimą. Tokiu atveju svarbiausia tampa tai, jog kaltininkas tiesiog supranta, kad jis įgyvendina kažkokią sandorio su žmogumi tam, kad jį išnaudotų, funkciją, todėl tokio pobūdžio bylose svarbu atskleisti ir įrodyti asmens tyčią daryti tokias nusikalstamas veikas.</a:t>
            </a:r>
          </a:p>
          <a:p>
            <a:pPr algn="just"/>
            <a:r>
              <a:rPr lang="lt-LT" dirty="0" smtClean="0">
                <a:latin typeface="Times New Roman" pitchFamily="18" charset="0"/>
                <a:cs typeface="Times New Roman" pitchFamily="18" charset="0"/>
              </a:rPr>
              <a:t> Be to, atsakomybė už BK 147 straipsnyje numatytą nusikaltimą siejama ne su pačiu nukentėjusiojo išnaudojimu, o su kaltininko žinojimu, kad nukentėjusysis bus išnaudojamas.</a:t>
            </a:r>
            <a:endParaRPr lang="en-US" dirty="0" smtClean="0">
              <a:latin typeface="Times New Roman" pitchFamily="18" charset="0"/>
              <a:cs typeface="Times New Roman" pitchFamily="18" charset="0"/>
            </a:endParaRPr>
          </a:p>
          <a:p>
            <a:endParaRPr lang="en-US" dirty="0"/>
          </a:p>
        </p:txBody>
      </p:sp>
      <p:pic>
        <p:nvPicPr>
          <p:cNvPr id="10242" name="Picture 2" descr="C:\Users\user\Pictures\12.jpg"/>
          <p:cNvPicPr>
            <a:picLocks noChangeAspect="1" noChangeArrowheads="1"/>
          </p:cNvPicPr>
          <p:nvPr/>
        </p:nvPicPr>
        <p:blipFill>
          <a:blip r:embed="rId2" cstate="print"/>
          <a:srcRect/>
          <a:stretch>
            <a:fillRect/>
          </a:stretch>
        </p:blipFill>
        <p:spPr bwMode="auto">
          <a:xfrm>
            <a:off x="6300193" y="260649"/>
            <a:ext cx="2376264" cy="1420104"/>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7500" lnSpcReduction="20000"/>
          </a:bodyPr>
          <a:lstStyle/>
          <a:p>
            <a:endParaRPr lang="lt-LT" dirty="0" smtClean="0"/>
          </a:p>
          <a:p>
            <a:pPr algn="just"/>
            <a:r>
              <a:rPr lang="lt-LT" dirty="0" smtClean="0">
                <a:latin typeface="Times New Roman" pitchFamily="18" charset="0"/>
                <a:cs typeface="Times New Roman" pitchFamily="18" charset="0"/>
              </a:rPr>
              <a:t>Tokia detalizacija yra pateisinama, nes prekyba žmonėmis yra pakankamai funkcionalus verslas. Vieni auką verbuoja, kiti ruošia ją išvežimui, treti gabena ir t. t. </a:t>
            </a:r>
          </a:p>
          <a:p>
            <a:pPr algn="just"/>
            <a:r>
              <a:rPr lang="lt-LT" b="1" dirty="0" smtClean="0">
                <a:latin typeface="Times New Roman" pitchFamily="18" charset="0"/>
                <a:cs typeface="Times New Roman" pitchFamily="18" charset="0"/>
              </a:rPr>
              <a:t>Todėl turint tokią įstatyminę formuluotę, apkaltinti asmenį prekyba žmonėmis pakanka fakto, kad nusikaltėlis tiesiog suvokia, jog jis atlieka kažkokią tai funkciją dėl šio sandorio, kuriame siekiama žmogų išnaudoti. Pvz., vairuotojas veža į kitą šalį perduoti merginą suteneriams. Jis gali nežinoti kas ją užverbavo, už kiek pardavė ir apskritai tai gali atrodyti kaip draugiška kelionė į užsienio šalį. Tačiau netgi tokios aplinkybės neeliminuoja vairuotojo kaltės.</a:t>
            </a:r>
            <a:endParaRPr lang="en-US" b="1" dirty="0" smtClean="0">
              <a:latin typeface="Times New Roman" pitchFamily="18" charset="0"/>
              <a:cs typeface="Times New Roman" pitchFamily="18" charset="0"/>
            </a:endParaRPr>
          </a:p>
          <a:p>
            <a:endParaRPr lang="en-US" b="1" dirty="0"/>
          </a:p>
        </p:txBody>
      </p:sp>
      <p:pic>
        <p:nvPicPr>
          <p:cNvPr id="11266" name="Picture 2" descr="C:\Users\user\Pictures\13.jpg"/>
          <p:cNvPicPr>
            <a:picLocks noChangeAspect="1" noChangeArrowheads="1"/>
          </p:cNvPicPr>
          <p:nvPr/>
        </p:nvPicPr>
        <p:blipFill>
          <a:blip r:embed="rId2" cstate="print"/>
          <a:srcRect/>
          <a:stretch>
            <a:fillRect/>
          </a:stretch>
        </p:blipFill>
        <p:spPr bwMode="auto">
          <a:xfrm>
            <a:off x="2843808" y="260649"/>
            <a:ext cx="2686050" cy="1512168"/>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lt-LT" dirty="0" smtClean="0"/>
          </a:p>
          <a:p>
            <a:pPr algn="just"/>
            <a:r>
              <a:rPr lang="lt-LT" dirty="0" smtClean="0">
                <a:latin typeface="Times New Roman" pitchFamily="18" charset="0"/>
                <a:cs typeface="Times New Roman" pitchFamily="18" charset="0"/>
              </a:rPr>
              <a:t>Turėdamas šiokią tokią teorinę bei praktinę patirtį prekybos žmonėmis baudžiamosiose bylose, galiu drąsiai pasakyti, kad didžiausia problema yra  poveikio aukai ir jos laisvės suvaržymo nustatymas.</a:t>
            </a:r>
            <a:endParaRPr lang="en-US" dirty="0">
              <a:latin typeface="Times New Roman" pitchFamily="18" charset="0"/>
              <a:cs typeface="Times New Roman" pitchFamily="18" charset="0"/>
            </a:endParaRPr>
          </a:p>
        </p:txBody>
      </p:sp>
      <p:pic>
        <p:nvPicPr>
          <p:cNvPr id="12290" name="Picture 2" descr="C:\Users\user\Pictures\14.jpg"/>
          <p:cNvPicPr>
            <a:picLocks noChangeAspect="1" noChangeArrowheads="1"/>
          </p:cNvPicPr>
          <p:nvPr/>
        </p:nvPicPr>
        <p:blipFill>
          <a:blip r:embed="rId2" cstate="print"/>
          <a:srcRect/>
          <a:stretch>
            <a:fillRect/>
          </a:stretch>
        </p:blipFill>
        <p:spPr bwMode="auto">
          <a:xfrm>
            <a:off x="2843808" y="260648"/>
            <a:ext cx="2619375" cy="174307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0000" lnSpcReduction="20000"/>
          </a:bodyPr>
          <a:lstStyle/>
          <a:p>
            <a:endParaRPr lang="lt-LT" dirty="0" smtClean="0"/>
          </a:p>
          <a:p>
            <a:pPr algn="just"/>
            <a:r>
              <a:rPr lang="lt-LT" dirty="0" smtClean="0">
                <a:latin typeface="Times New Roman" pitchFamily="18" charset="0"/>
                <a:cs typeface="Times New Roman" pitchFamily="18" charset="0"/>
              </a:rPr>
              <a:t>Prekeiviai žmonėmis stengiasi išvengti prievartinių aukos verbavimo metodų, stengiasi įkalbėti, įtikinti auką, įtraukia auką į moralinį ir materialinį priklausomumą, įtikina ją, jog ji privalo atidirbti į ją investuotus pinigus.</a:t>
            </a:r>
          </a:p>
          <a:p>
            <a:pPr algn="just"/>
            <a:r>
              <a:rPr lang="lt-LT" dirty="0" smtClean="0">
                <a:latin typeface="Times New Roman" pitchFamily="18" charset="0"/>
                <a:cs typeface="Times New Roman" pitchFamily="18" charset="0"/>
              </a:rPr>
              <a:t> Pažymėtina, kad pačios aukos neturi labai svarbių liudytojui būdingų savybių, o ypač nuoseklumo duodant parodymus.  Jos dažnai painiojasi savo parodymuose, nesugeba paaiškinti savo elgesio motyvų, jos dažnai turi pakankamai abejotiną savo reputaciją, tame tarpe ir prostitucijos patirtį. </a:t>
            </a:r>
          </a:p>
          <a:p>
            <a:pPr algn="just"/>
            <a:r>
              <a:rPr lang="lt-LT" dirty="0" smtClean="0">
                <a:latin typeface="Times New Roman" pitchFamily="18" charset="0"/>
                <a:cs typeface="Times New Roman" pitchFamily="18" charset="0"/>
              </a:rPr>
              <a:t>Todėl tokių nukentėjusiųjų parodymų patikimumą įnirtingai ir ginčija prekeivių žmonėmis advokatai, kurie suranda tokiuose parodymuose prieštaravimų. O tai, be abejo, kenkia sėkmingam proceso užbaigimui. </a:t>
            </a:r>
            <a:endParaRPr lang="en-US" dirty="0">
              <a:latin typeface="Times New Roman" pitchFamily="18" charset="0"/>
              <a:cs typeface="Times New Roman" pitchFamily="18" charset="0"/>
            </a:endParaRPr>
          </a:p>
        </p:txBody>
      </p:sp>
      <p:pic>
        <p:nvPicPr>
          <p:cNvPr id="13314" name="Picture 2" descr="C:\Users\user\Pictures\16.jpg"/>
          <p:cNvPicPr>
            <a:picLocks noChangeAspect="1" noChangeArrowheads="1"/>
          </p:cNvPicPr>
          <p:nvPr/>
        </p:nvPicPr>
        <p:blipFill>
          <a:blip r:embed="rId2" cstate="print"/>
          <a:srcRect/>
          <a:stretch>
            <a:fillRect/>
          </a:stretch>
        </p:blipFill>
        <p:spPr bwMode="auto">
          <a:xfrm>
            <a:off x="2915816" y="188640"/>
            <a:ext cx="2619375" cy="1743075"/>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just"/>
            <a:r>
              <a:rPr lang="lt-LT" dirty="0" smtClean="0">
                <a:latin typeface="Times New Roman" panose="02020603050405020304" pitchFamily="18" charset="0"/>
                <a:cs typeface="Times New Roman" panose="02020603050405020304" pitchFamily="18" charset="0"/>
              </a:rPr>
              <a:t>Viena pagrindinių problemų, su kuria susiduriama - nukentėjusių dėl prekybos žmonėmis ar išnaudojimo priverstiniam darbui parodymų keitimas, aukos palūžta dėl to, jog tyrimai vyksta ilgai, o procesą stabdo ir tarptautinis tokių veikų pobūdis.</a:t>
            </a:r>
          </a:p>
          <a:p>
            <a:pPr algn="just"/>
            <a:r>
              <a:rPr lang="lt-LT" dirty="0" smtClean="0">
                <a:latin typeface="Times New Roman" panose="02020603050405020304" pitchFamily="18" charset="0"/>
                <a:cs typeface="Times New Roman" panose="02020603050405020304" pitchFamily="18" charset="0"/>
              </a:rPr>
              <a:t>Didelė problema - nukentėjusio asmens pastovios psichologinės būsenos išlaikymas, kad asmuo viso tyrimo metu išlaikytų vienodą poziciją, nekeistų parodymų, neatsisakytų ginti savo teisių</a:t>
            </a:r>
            <a:r>
              <a:rPr lang="lt-LT" dirty="0" smtClean="0"/>
              <a:t>.</a:t>
            </a:r>
          </a:p>
          <a:p>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978896" cy="1210146"/>
          </a:xfrm>
        </p:spPr>
        <p:txBody>
          <a:bodyPr>
            <a:normAutofit/>
          </a:bodyPr>
          <a:lstStyle/>
          <a:p>
            <a:r>
              <a:rPr lang="lt-LT" sz="2400" b="1" dirty="0" smtClean="0">
                <a:latin typeface="Times New Roman" pitchFamily="18" charset="0"/>
                <a:cs typeface="Times New Roman" pitchFamily="18" charset="0"/>
              </a:rPr>
              <a:t>Veikų perkvalifikavimo problema</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62500" lnSpcReduction="20000"/>
          </a:bodyPr>
          <a:lstStyle/>
          <a:p>
            <a:endParaRPr lang="lt-LT" dirty="0" smtClean="0"/>
          </a:p>
          <a:p>
            <a:pPr algn="just"/>
            <a:r>
              <a:rPr lang="lt-LT" sz="3400" dirty="0" smtClean="0">
                <a:latin typeface="Times New Roman" pitchFamily="18" charset="0"/>
                <a:cs typeface="Times New Roman" pitchFamily="18" charset="0"/>
              </a:rPr>
              <a:t>Pažymėtina tai, jog BK 307 ir 147 straipsniuose numatytos veikos atribojamos ne pagal pajamų iš prostitucijos gavimą (šis požymis būtinas abiem nusikalstamoms veikoms), o pagal prievartos elementą. </a:t>
            </a:r>
          </a:p>
          <a:p>
            <a:pPr algn="just"/>
            <a:r>
              <a:rPr lang="lt-LT" sz="3400" dirty="0" smtClean="0">
                <a:latin typeface="Times New Roman" pitchFamily="18" charset="0"/>
                <a:cs typeface="Times New Roman" pitchFamily="18" charset="0"/>
              </a:rPr>
              <a:t>Kvalifikuojant veiką pagal BK 147 straipsnį, būtina nustatyti, kad nukentėjusio asmens laisvė buvo suvaržyta, palenkiant jo valią bent vienu iš BK 147 straipsnio dispozicijoje nurodytų valios palenkimo būdų. </a:t>
            </a:r>
          </a:p>
          <a:p>
            <a:pPr algn="just"/>
            <a:r>
              <a:rPr lang="lt-LT" sz="3400" dirty="0" smtClean="0">
                <a:latin typeface="Times New Roman" pitchFamily="18" charset="0"/>
                <a:cs typeface="Times New Roman" pitchFamily="18" charset="0"/>
              </a:rPr>
              <a:t>Nenustačius, kad laisvė buvo suvaržyta ar nukentėjusiojo valia buvo įstatyme numatytais būdais palenkta, veika pagal BK 147 straipsnį negali būti kvalifikuojama. Tokiu atveju gali būti tik sprendžiamas baudžiamosios atsakomybės klausimas už vienos iš BK 307 straipsnyje numatytų veikų padarymą</a:t>
            </a:r>
            <a:endParaRPr lang="en-US" sz="3400" dirty="0" smtClean="0">
              <a:latin typeface="Times New Roman" pitchFamily="18" charset="0"/>
              <a:cs typeface="Times New Roman" pitchFamily="18" charset="0"/>
            </a:endParaRPr>
          </a:p>
          <a:p>
            <a:pPr algn="just"/>
            <a:r>
              <a:rPr lang="lt-LT" sz="3400" dirty="0" smtClean="0">
                <a:latin typeface="Times New Roman" pitchFamily="18" charset="0"/>
                <a:cs typeface="Times New Roman" pitchFamily="18" charset="0"/>
              </a:rPr>
              <a:t> </a:t>
            </a:r>
            <a:endParaRPr lang="en-US" sz="3400" dirty="0" smtClean="0">
              <a:latin typeface="Times New Roman" pitchFamily="18" charset="0"/>
              <a:cs typeface="Times New Roman" pitchFamily="18" charset="0"/>
            </a:endParaRPr>
          </a:p>
          <a:p>
            <a:pPr algn="just"/>
            <a:endParaRPr lang="en-US" sz="3400" dirty="0">
              <a:latin typeface="Times New Roman" pitchFamily="18" charset="0"/>
              <a:cs typeface="Times New Roman" pitchFamily="18" charset="0"/>
            </a:endParaRPr>
          </a:p>
        </p:txBody>
      </p:sp>
      <p:pic>
        <p:nvPicPr>
          <p:cNvPr id="14338" name="Picture 2" descr="C:\Users\user\Pictures\17.jpg"/>
          <p:cNvPicPr>
            <a:picLocks noChangeAspect="1" noChangeArrowheads="1"/>
          </p:cNvPicPr>
          <p:nvPr/>
        </p:nvPicPr>
        <p:blipFill>
          <a:blip r:embed="rId2" cstate="print"/>
          <a:srcRect/>
          <a:stretch>
            <a:fillRect/>
          </a:stretch>
        </p:blipFill>
        <p:spPr bwMode="auto">
          <a:xfrm>
            <a:off x="5652120" y="188640"/>
            <a:ext cx="2705100" cy="1685925"/>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3200" b="1" dirty="0" smtClean="0">
                <a:latin typeface="Times New Roman" pitchFamily="18" charset="0"/>
              </a:rPr>
              <a:t>Kai kurie pastebėjimai analizuojant teismų praktiką - 1</a:t>
            </a:r>
            <a:endParaRPr lang="en-US" sz="3200" b="1" dirty="0"/>
          </a:p>
        </p:txBody>
      </p:sp>
      <p:sp>
        <p:nvSpPr>
          <p:cNvPr id="3" name="Content Placeholder 2"/>
          <p:cNvSpPr>
            <a:spLocks noGrp="1"/>
          </p:cNvSpPr>
          <p:nvPr>
            <p:ph idx="1"/>
          </p:nvPr>
        </p:nvSpPr>
        <p:spPr/>
        <p:txBody>
          <a:bodyPr>
            <a:normAutofit fontScale="77500" lnSpcReduction="20000"/>
          </a:bodyPr>
          <a:lstStyle/>
          <a:p>
            <a:pPr marL="533400" indent="-533400" algn="just"/>
            <a:r>
              <a:rPr lang="lt-LT" dirty="0" smtClean="0">
                <a:latin typeface="Times New Roman" pitchFamily="18" charset="0"/>
                <a:cs typeface="Times New Roman" pitchFamily="18" charset="0"/>
              </a:rPr>
              <a:t>Paprastai </a:t>
            </a:r>
            <a:r>
              <a:rPr lang="lt-LT" dirty="0" smtClean="0">
                <a:latin typeface="Times New Roman" pitchFamily="18" charset="0"/>
              </a:rPr>
              <a:t>prekybos bylose </a:t>
            </a:r>
            <a:r>
              <a:rPr lang="lt-LT" dirty="0" smtClean="0">
                <a:latin typeface="Times New Roman" pitchFamily="18" charset="0"/>
                <a:cs typeface="Times New Roman" pitchFamily="18" charset="0"/>
              </a:rPr>
              <a:t>teisiamiesiems inkriminuojama tai, kad jie užverbavo merginas vykti į užsienį prostitucijai arba siūlė pirkti jau užverbuotas merginas išvežimui į Europos Sąjungos valstybes. </a:t>
            </a:r>
            <a:endParaRPr lang="en-GB" dirty="0" smtClean="0">
              <a:latin typeface="Times New Roman" pitchFamily="18" charset="0"/>
              <a:cs typeface="Times New Roman" pitchFamily="18" charset="0"/>
            </a:endParaRPr>
          </a:p>
          <a:p>
            <a:pPr marL="533400" indent="-533400" algn="just"/>
            <a:r>
              <a:rPr lang="lt-LT" dirty="0" smtClean="0">
                <a:latin typeface="Times New Roman" pitchFamily="18" charset="0"/>
              </a:rPr>
              <a:t>Paprastai nukentėjusiosios </a:t>
            </a:r>
            <a:r>
              <a:rPr lang="lt-LT" dirty="0" smtClean="0">
                <a:latin typeface="Times New Roman" pitchFamily="18" charset="0"/>
                <a:cs typeface="Times New Roman" pitchFamily="18" charset="0"/>
              </a:rPr>
              <a:t>patvirtin</a:t>
            </a:r>
            <a:r>
              <a:rPr lang="lt-LT" dirty="0" smtClean="0">
                <a:latin typeface="Times New Roman" pitchFamily="18" charset="0"/>
              </a:rPr>
              <a:t>a</a:t>
            </a:r>
            <a:r>
              <a:rPr lang="lt-LT" dirty="0" smtClean="0">
                <a:latin typeface="Times New Roman" pitchFamily="18" charset="0"/>
                <a:cs typeface="Times New Roman" pitchFamily="18" charset="0"/>
              </a:rPr>
              <a:t> faktą, kad savo noru buvo užverbuotos verstis prostitucija. </a:t>
            </a:r>
            <a:endParaRPr lang="en-GB" dirty="0" smtClean="0">
              <a:latin typeface="Times New Roman" pitchFamily="18" charset="0"/>
              <a:cs typeface="Times New Roman" pitchFamily="18" charset="0"/>
            </a:endParaRPr>
          </a:p>
          <a:p>
            <a:pPr marL="533400" indent="-533400" algn="just"/>
            <a:r>
              <a:rPr lang="lt-LT" dirty="0" smtClean="0">
                <a:latin typeface="Times New Roman" pitchFamily="18" charset="0"/>
              </a:rPr>
              <a:t>Verbavimo metu t</a:t>
            </a:r>
            <a:r>
              <a:rPr lang="lt-LT" dirty="0" smtClean="0">
                <a:latin typeface="Times New Roman" pitchFamily="18" charset="0"/>
                <a:cs typeface="Times New Roman" pitchFamily="18" charset="0"/>
              </a:rPr>
              <a:t>eisiamieji atvirai paaiškin</a:t>
            </a:r>
            <a:r>
              <a:rPr lang="lt-LT" dirty="0" smtClean="0">
                <a:latin typeface="Times New Roman" pitchFamily="18" charset="0"/>
              </a:rPr>
              <a:t>a</a:t>
            </a:r>
            <a:r>
              <a:rPr lang="lt-LT" dirty="0" smtClean="0">
                <a:latin typeface="Times New Roman" pitchFamily="18" charset="0"/>
                <a:cs typeface="Times New Roman" pitchFamily="18" charset="0"/>
              </a:rPr>
              <a:t> merginoms busimo darbo specifiką, detales, atlyginimo dydį, būtinumą dalį uždirbtų pinigų atiduoti šeimininkui.</a:t>
            </a:r>
            <a:r>
              <a:rPr lang="lt-LT" dirty="0" smtClean="0">
                <a:latin typeface="Times New Roman" pitchFamily="18" charset="0"/>
              </a:rPr>
              <a:t> </a:t>
            </a:r>
          </a:p>
          <a:p>
            <a:pPr marL="533400" indent="-533400" algn="just"/>
            <a:r>
              <a:rPr lang="lt-LT" dirty="0" smtClean="0">
                <a:latin typeface="Times New Roman" pitchFamily="18" charset="0"/>
              </a:rPr>
              <a:t>Nukentėjusiosios ruošiamos būsimam darbui, joms perkami drabužiai (kad lengviau būtų parduoti pirkėjui), paaiškinama, kaip reikia elgtis su klientu ir t.t.</a:t>
            </a:r>
            <a:r>
              <a:rPr lang="lt-LT" sz="2800" dirty="0" smtClean="0">
                <a:latin typeface="Times New Roman" pitchFamily="18" charset="0"/>
              </a:rPr>
              <a:t> </a:t>
            </a:r>
            <a:endParaRPr lang="en-GB" sz="2800" dirty="0" smtClean="0">
              <a:latin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3600" b="1" dirty="0" smtClean="0">
                <a:latin typeface="Times New Roman" pitchFamily="18" charset="0"/>
              </a:rPr>
              <a:t>Kai kurie pastebėjimai analizuojant teismų praktiką - 2</a:t>
            </a:r>
            <a:endParaRPr lang="en-US" sz="3600" b="1" dirty="0"/>
          </a:p>
        </p:txBody>
      </p:sp>
      <p:sp>
        <p:nvSpPr>
          <p:cNvPr id="3" name="Content Placeholder 2"/>
          <p:cNvSpPr>
            <a:spLocks noGrp="1"/>
          </p:cNvSpPr>
          <p:nvPr>
            <p:ph idx="1"/>
          </p:nvPr>
        </p:nvSpPr>
        <p:spPr/>
        <p:txBody>
          <a:bodyPr>
            <a:normAutofit lnSpcReduction="10000"/>
          </a:bodyPr>
          <a:lstStyle/>
          <a:p>
            <a:pPr marL="533400" indent="-533400" algn="just"/>
            <a:r>
              <a:rPr lang="lt-LT" dirty="0" smtClean="0">
                <a:latin typeface="Times New Roman" pitchFamily="18" charset="0"/>
                <a:cs typeface="Times New Roman" pitchFamily="18" charset="0"/>
              </a:rPr>
              <a:t>Nusikalstama veikla paprastai atskleidžiama taikant nusikalstamos veikos imitavimo modelį, kitaip tariant, policijos pareigūnai apsime</a:t>
            </a:r>
            <a:r>
              <a:rPr lang="lt-LT" dirty="0" smtClean="0">
                <a:latin typeface="Times New Roman" pitchFamily="18" charset="0"/>
              </a:rPr>
              <a:t>ta</a:t>
            </a:r>
            <a:r>
              <a:rPr lang="lt-LT" dirty="0" smtClean="0">
                <a:latin typeface="Times New Roman" pitchFamily="18" charset="0"/>
                <a:cs typeface="Times New Roman" pitchFamily="18" charset="0"/>
              </a:rPr>
              <a:t> prekeiviais žmonėmis ir tokiu būdu įtrauk</a:t>
            </a:r>
            <a:r>
              <a:rPr lang="lt-LT" dirty="0" smtClean="0">
                <a:latin typeface="Times New Roman" pitchFamily="18" charset="0"/>
              </a:rPr>
              <a:t>ia</a:t>
            </a:r>
            <a:r>
              <a:rPr lang="lt-LT" dirty="0" smtClean="0">
                <a:latin typeface="Times New Roman" pitchFamily="18" charset="0"/>
                <a:cs typeface="Times New Roman" pitchFamily="18" charset="0"/>
              </a:rPr>
              <a:t> teisiamuosius į tariamas merginų pirkimo – pardavimo sandorius. </a:t>
            </a:r>
            <a:endParaRPr lang="lt-LT" dirty="0" smtClean="0">
              <a:latin typeface="Times New Roman" pitchFamily="18" charset="0"/>
            </a:endParaRPr>
          </a:p>
          <a:p>
            <a:pPr marL="533400" indent="-533400" algn="just"/>
            <a:r>
              <a:rPr lang="lt-LT" dirty="0" smtClean="0">
                <a:latin typeface="Times New Roman" pitchFamily="18" charset="0"/>
                <a:cs typeface="Times New Roman" pitchFamily="18" charset="0"/>
              </a:rPr>
              <a:t>Kai kuriose bylose nusikaltimas atskleistas sulaikant pasienio poste merginas ir juos lydinčius asmenis.</a:t>
            </a:r>
            <a:endParaRPr lang="en-GB"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3600" b="1" dirty="0" smtClean="0">
                <a:latin typeface="Times New Roman" pitchFamily="18" charset="0"/>
              </a:rPr>
              <a:t>Kai kurie pastebėjimai analizuojant teismų praktiką - 3</a:t>
            </a:r>
            <a:endParaRPr lang="en-US" sz="3600" b="1" dirty="0"/>
          </a:p>
        </p:txBody>
      </p:sp>
      <p:sp>
        <p:nvSpPr>
          <p:cNvPr id="3" name="Content Placeholder 2"/>
          <p:cNvSpPr>
            <a:spLocks noGrp="1"/>
          </p:cNvSpPr>
          <p:nvPr>
            <p:ph idx="1"/>
          </p:nvPr>
        </p:nvSpPr>
        <p:spPr/>
        <p:txBody>
          <a:bodyPr/>
          <a:lstStyle/>
          <a:p>
            <a:pPr marL="533400" indent="-533400" algn="just">
              <a:lnSpc>
                <a:spcPct val="90000"/>
              </a:lnSpc>
            </a:pPr>
            <a:r>
              <a:rPr lang="lt-LT" sz="2400" dirty="0" smtClean="0">
                <a:latin typeface="Times New Roman" pitchFamily="18" charset="0"/>
                <a:cs typeface="Times New Roman" pitchFamily="18" charset="0"/>
              </a:rPr>
              <a:t>Argumentus, kad merginos vyko į užsienį savo noru</a:t>
            </a:r>
            <a:r>
              <a:rPr lang="lt-LT" sz="2400" dirty="0" smtClean="0">
                <a:latin typeface="Times New Roman" pitchFamily="18" charset="0"/>
              </a:rPr>
              <a:t>,</a:t>
            </a:r>
            <a:r>
              <a:rPr lang="lt-LT" sz="2400" dirty="0" smtClean="0">
                <a:latin typeface="Times New Roman" pitchFamily="18" charset="0"/>
                <a:cs typeface="Times New Roman" pitchFamily="18" charset="0"/>
              </a:rPr>
              <a:t> teismai atmeta</a:t>
            </a:r>
            <a:r>
              <a:rPr lang="lt-LT" sz="2400" dirty="0" smtClean="0">
                <a:latin typeface="Times New Roman" pitchFamily="18" charset="0"/>
              </a:rPr>
              <a:t>:</a:t>
            </a:r>
          </a:p>
          <a:p>
            <a:pPr marL="914400" lvl="1" indent="-457200" algn="just">
              <a:lnSpc>
                <a:spcPct val="90000"/>
              </a:lnSpc>
            </a:pPr>
            <a:r>
              <a:rPr lang="lt-LT" sz="2200" dirty="0" smtClean="0">
                <a:latin typeface="Times New Roman" pitchFamily="18" charset="0"/>
              </a:rPr>
              <a:t>Kartais </a:t>
            </a:r>
            <a:r>
              <a:rPr lang="lt-LT" sz="2200" dirty="0" smtClean="0">
                <a:latin typeface="Times New Roman" pitchFamily="18" charset="0"/>
                <a:cs typeface="Times New Roman" pitchFamily="18" charset="0"/>
              </a:rPr>
              <a:t>dar</a:t>
            </a:r>
            <a:r>
              <a:rPr lang="lt-LT" sz="2200" dirty="0" smtClean="0">
                <a:latin typeface="Times New Roman" pitchFamily="18" charset="0"/>
              </a:rPr>
              <a:t>omos</a:t>
            </a:r>
            <a:r>
              <a:rPr lang="lt-LT" sz="2200" dirty="0" smtClean="0">
                <a:latin typeface="Times New Roman" pitchFamily="18" charset="0"/>
                <a:cs typeface="Times New Roman" pitchFamily="18" charset="0"/>
              </a:rPr>
              <a:t> nuorod</a:t>
            </a:r>
            <a:r>
              <a:rPr lang="lt-LT" sz="2200" dirty="0" smtClean="0">
                <a:latin typeface="Times New Roman" pitchFamily="18" charset="0"/>
              </a:rPr>
              <a:t>o</a:t>
            </a:r>
            <a:r>
              <a:rPr lang="lt-LT" sz="2200" dirty="0" smtClean="0">
                <a:latin typeface="Times New Roman" pitchFamily="18" charset="0"/>
                <a:cs typeface="Times New Roman" pitchFamily="18" charset="0"/>
              </a:rPr>
              <a:t>s į prekybos žmonėmis sampratą tarptautinėje teisėje.</a:t>
            </a:r>
            <a:endParaRPr lang="lt-LT" sz="2200" dirty="0" smtClean="0">
              <a:latin typeface="Times New Roman" pitchFamily="18" charset="0"/>
            </a:endParaRPr>
          </a:p>
          <a:p>
            <a:pPr marL="914400" lvl="1" indent="-457200" algn="just">
              <a:lnSpc>
                <a:spcPct val="90000"/>
              </a:lnSpc>
            </a:pPr>
            <a:r>
              <a:rPr lang="lt-LT" sz="2200" dirty="0" smtClean="0">
                <a:latin typeface="Times New Roman" pitchFamily="18" charset="0"/>
              </a:rPr>
              <a:t>Kartais argumentuojama tuo, kad prostitucija suponuoja laisvę varžančius santykius.</a:t>
            </a:r>
            <a:r>
              <a:rPr lang="lt-LT" sz="2200" dirty="0" smtClean="0">
                <a:latin typeface="Times New Roman" pitchFamily="18" charset="0"/>
                <a:cs typeface="Times New Roman" pitchFamily="18" charset="0"/>
              </a:rPr>
              <a:t> </a:t>
            </a:r>
            <a:endParaRPr lang="lt-LT" sz="2200" dirty="0" smtClean="0">
              <a:latin typeface="Times New Roman" pitchFamily="18" charset="0"/>
            </a:endParaRPr>
          </a:p>
          <a:p>
            <a:pPr marL="914400" lvl="1" indent="-457200" algn="just">
              <a:lnSpc>
                <a:spcPct val="90000"/>
              </a:lnSpc>
            </a:pPr>
            <a:r>
              <a:rPr lang="lt-LT" sz="2200" dirty="0" smtClean="0">
                <a:latin typeface="Times New Roman" pitchFamily="18" charset="0"/>
              </a:rPr>
              <a:t>Kai kuriuose nuosprendžiuose šis aspektas iš viso neaptariamas.</a:t>
            </a:r>
          </a:p>
          <a:p>
            <a:pPr marL="914400" lvl="1" indent="-457200" algn="just">
              <a:lnSpc>
                <a:spcPct val="90000"/>
              </a:lnSpc>
            </a:pPr>
            <a:r>
              <a:rPr lang="lt-LT" sz="2200" dirty="0" smtClean="0">
                <a:latin typeface="Times New Roman" pitchFamily="18" charset="0"/>
              </a:rPr>
              <a:t>Aukos sutikimas būti parduotai išnaudojimo tikslais gali būti vertinamas kaip prekybą žmonėmis eliminuojanti aplinkybė </a:t>
            </a:r>
          </a:p>
          <a:p>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3600" b="1" dirty="0" smtClean="0">
                <a:latin typeface="Times New Roman" pitchFamily="18" charset="0"/>
              </a:rPr>
              <a:t>Kai kurie pastebėjimai analizuojant teismų praktiką - 4</a:t>
            </a:r>
            <a:endParaRPr lang="en-US" sz="3600" b="1" dirty="0"/>
          </a:p>
        </p:txBody>
      </p:sp>
      <p:sp>
        <p:nvSpPr>
          <p:cNvPr id="3" name="Content Placeholder 2"/>
          <p:cNvSpPr>
            <a:spLocks noGrp="1"/>
          </p:cNvSpPr>
          <p:nvPr>
            <p:ph idx="1"/>
          </p:nvPr>
        </p:nvSpPr>
        <p:spPr/>
        <p:txBody>
          <a:bodyPr>
            <a:normAutofit fontScale="85000" lnSpcReduction="10000"/>
          </a:bodyPr>
          <a:lstStyle/>
          <a:p>
            <a:pPr marL="533400" indent="-533400" algn="just"/>
            <a:r>
              <a:rPr lang="lt-LT" dirty="0" smtClean="0">
                <a:solidFill>
                  <a:srgbClr val="000000"/>
                </a:solidFill>
                <a:latin typeface="Times New Roman" pitchFamily="18" charset="0"/>
                <a:cs typeface="Times New Roman" pitchFamily="18" charset="0"/>
              </a:rPr>
              <a:t>Teisiamiesiems dažnai inkriminuojama pasikėsinimo stadija.  </a:t>
            </a:r>
            <a:endParaRPr lang="lt-LT" dirty="0" smtClean="0">
              <a:solidFill>
                <a:srgbClr val="000000"/>
              </a:solidFill>
              <a:latin typeface="Times New Roman" pitchFamily="18" charset="0"/>
            </a:endParaRPr>
          </a:p>
          <a:p>
            <a:pPr marL="533400" indent="-533400" algn="just"/>
            <a:r>
              <a:rPr lang="lt-LT" dirty="0" smtClean="0">
                <a:solidFill>
                  <a:srgbClr val="000000"/>
                </a:solidFill>
                <a:latin typeface="Times New Roman" pitchFamily="18" charset="0"/>
                <a:cs typeface="Times New Roman" pitchFamily="18" charset="0"/>
              </a:rPr>
              <a:t>Teismai motyvuoja šią stadiją tuo, kad žmogaus pirkimo-pardavimo sandoris taikant nusikalstamos veikos imitavimo modelį yra kontroliuojamas teisėsaugos institucijų pareigūnų ir nėra realus. </a:t>
            </a:r>
            <a:endParaRPr lang="lt-LT" dirty="0" smtClean="0">
              <a:solidFill>
                <a:srgbClr val="000000"/>
              </a:solidFill>
              <a:latin typeface="Times New Roman" pitchFamily="18" charset="0"/>
            </a:endParaRPr>
          </a:p>
          <a:p>
            <a:pPr marL="533400" indent="-533400" algn="just"/>
            <a:r>
              <a:rPr lang="lt-LT" dirty="0" smtClean="0">
                <a:solidFill>
                  <a:srgbClr val="000000"/>
                </a:solidFill>
                <a:latin typeface="Times New Roman" pitchFamily="18" charset="0"/>
                <a:cs typeface="Times New Roman" pitchFamily="18" charset="0"/>
              </a:rPr>
              <a:t>Tačiau teismai kartais kvalifikuoja veiką kaip pasikėsinimą net ir tada, kai kaltininkai parduoda tariamiems pirkėjams realiai užverbuotas moteris. Taigi </a:t>
            </a:r>
            <a:r>
              <a:rPr lang="lt-LT" dirty="0" smtClean="0">
                <a:solidFill>
                  <a:srgbClr val="000000"/>
                </a:solidFill>
                <a:latin typeface="Times New Roman" pitchFamily="18" charset="0"/>
              </a:rPr>
              <a:t>kartais </a:t>
            </a:r>
            <a:r>
              <a:rPr lang="lt-LT" dirty="0" smtClean="0">
                <a:solidFill>
                  <a:srgbClr val="000000"/>
                </a:solidFill>
                <a:latin typeface="Times New Roman" pitchFamily="18" charset="0"/>
                <a:cs typeface="Times New Roman" pitchFamily="18" charset="0"/>
              </a:rPr>
              <a:t>teismai nemato užverbavimo fakte baigto nusikaltimo.</a:t>
            </a:r>
            <a:endParaRPr lang="en-GB" dirty="0" smtClean="0">
              <a:solidFill>
                <a:schemeClr val="bg2"/>
              </a:solidFill>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3600" b="1" dirty="0" smtClean="0">
                <a:latin typeface="Times New Roman" pitchFamily="18" charset="0"/>
              </a:rPr>
              <a:t>Kai kurie pastebėjimai analizuojant teismų praktiką - 5</a:t>
            </a:r>
            <a:endParaRPr lang="en-US" sz="3600" b="1" dirty="0"/>
          </a:p>
        </p:txBody>
      </p:sp>
      <p:sp>
        <p:nvSpPr>
          <p:cNvPr id="3" name="Content Placeholder 2"/>
          <p:cNvSpPr>
            <a:spLocks noGrp="1"/>
          </p:cNvSpPr>
          <p:nvPr>
            <p:ph idx="1"/>
          </p:nvPr>
        </p:nvSpPr>
        <p:spPr/>
        <p:txBody>
          <a:bodyPr>
            <a:normAutofit fontScale="92500" lnSpcReduction="10000"/>
          </a:bodyPr>
          <a:lstStyle/>
          <a:p>
            <a:pPr marL="533400" indent="-533400" algn="just"/>
            <a:r>
              <a:rPr lang="lt-LT" dirty="0" smtClean="0">
                <a:solidFill>
                  <a:srgbClr val="000000"/>
                </a:solidFill>
                <a:latin typeface="Times New Roman" pitchFamily="18" charset="0"/>
              </a:rPr>
              <a:t>P</a:t>
            </a:r>
            <a:r>
              <a:rPr lang="lt-LT" dirty="0" smtClean="0">
                <a:solidFill>
                  <a:srgbClr val="000000"/>
                </a:solidFill>
                <a:latin typeface="Times New Roman" pitchFamily="18" charset="0"/>
                <a:cs typeface="Times New Roman" pitchFamily="18" charset="0"/>
              </a:rPr>
              <a:t>aprastai prekeiviams žmonėmis teismai skiria 2-8 metų trukmės realią laisvės atėmimo bausmę. </a:t>
            </a:r>
            <a:endParaRPr lang="lt-LT" dirty="0" smtClean="0">
              <a:solidFill>
                <a:srgbClr val="000000"/>
              </a:solidFill>
              <a:latin typeface="Times New Roman" pitchFamily="18" charset="0"/>
            </a:endParaRPr>
          </a:p>
          <a:p>
            <a:pPr marL="533400" indent="-533400" algn="just"/>
            <a:r>
              <a:rPr lang="lt-LT" dirty="0" smtClean="0">
                <a:solidFill>
                  <a:srgbClr val="000000"/>
                </a:solidFill>
                <a:latin typeface="Times New Roman" pitchFamily="18" charset="0"/>
                <a:cs typeface="Times New Roman" pitchFamily="18" charset="0"/>
              </a:rPr>
              <a:t>Kai kuriose bylose, atvirkščiai, teismai, taikydami įstatymo numatytas lengvatas, paskyrė su laisvės atėmimu nesusijusias bausmes – areštą, baudą</a:t>
            </a:r>
            <a:r>
              <a:rPr lang="lt-LT" dirty="0" smtClean="0">
                <a:solidFill>
                  <a:srgbClr val="000000"/>
                </a:solidFill>
                <a:latin typeface="Times New Roman" pitchFamily="18" charset="0"/>
              </a:rPr>
              <a:t>.</a:t>
            </a:r>
            <a:r>
              <a:rPr lang="lt-LT" dirty="0" smtClean="0">
                <a:solidFill>
                  <a:srgbClr val="000000"/>
                </a:solidFill>
                <a:latin typeface="Times New Roman" pitchFamily="18" charset="0"/>
                <a:cs typeface="Times New Roman" pitchFamily="18" charset="0"/>
              </a:rPr>
              <a:t> Nors sankcija numato tik laisvės atėmimą, tokį švelnų prekeivių žmonėmis nubaudimą nulėmė tai, kad jie buvo nuteisti ne už baigtą nusikaltimą, bet už pasikėsinimą. </a:t>
            </a:r>
            <a:endParaRPr lang="en-GB"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3600" b="1" dirty="0" smtClean="0">
                <a:latin typeface="Times New Roman" pitchFamily="18" charset="0"/>
              </a:rPr>
              <a:t>Kai kurie pastebėjimai analizuojant teismų praktiką - 6</a:t>
            </a:r>
            <a:endParaRPr lang="en-US" sz="3600" b="1" dirty="0"/>
          </a:p>
        </p:txBody>
      </p:sp>
      <p:sp>
        <p:nvSpPr>
          <p:cNvPr id="3" name="Content Placeholder 2"/>
          <p:cNvSpPr>
            <a:spLocks noGrp="1"/>
          </p:cNvSpPr>
          <p:nvPr>
            <p:ph idx="1"/>
          </p:nvPr>
        </p:nvSpPr>
        <p:spPr/>
        <p:txBody>
          <a:bodyPr>
            <a:normAutofit fontScale="70000" lnSpcReduction="20000"/>
          </a:bodyPr>
          <a:lstStyle/>
          <a:p>
            <a:pPr marL="533400" indent="-533400" algn="just"/>
            <a:r>
              <a:rPr lang="lt-LT" dirty="0" smtClean="0">
                <a:latin typeface="Times New Roman" pitchFamily="18" charset="0"/>
                <a:cs typeface="Times New Roman" pitchFamily="18" charset="0"/>
              </a:rPr>
              <a:t>Nelegalūs sandoriai dėl žmogaus išnaudojimo</a:t>
            </a:r>
            <a:r>
              <a:rPr lang="lt-LT" dirty="0" smtClean="0">
                <a:latin typeface="Times New Roman" pitchFamily="18" charset="0"/>
              </a:rPr>
              <a:t> prostitucijai v</a:t>
            </a:r>
            <a:r>
              <a:rPr lang="lt-LT" dirty="0" smtClean="0">
                <a:latin typeface="Times New Roman" pitchFamily="18" charset="0"/>
                <a:cs typeface="Times New Roman" pitchFamily="18" charset="0"/>
              </a:rPr>
              <a:t>ietinėje nelegalioje rinkoje praktikoje nekvalifikuojami kaip prekyba žmonėmis.</a:t>
            </a:r>
            <a:r>
              <a:rPr lang="lt-LT" dirty="0" smtClean="0">
                <a:latin typeface="Times New Roman" pitchFamily="18" charset="0"/>
              </a:rPr>
              <a:t> Tokiais atvejais nepagrįstai taikoma tik pelnymosi iš kito asmens prostitucijos norma.</a:t>
            </a:r>
          </a:p>
          <a:p>
            <a:pPr marL="533400" indent="-533400" algn="just"/>
            <a:r>
              <a:rPr lang="lt-LT" dirty="0" smtClean="0">
                <a:latin typeface="Times New Roman" pitchFamily="18" charset="0"/>
                <a:cs typeface="Times New Roman" pitchFamily="18" charset="0"/>
              </a:rPr>
              <a:t>Tokiose bylose pasitaiko atvejų, kai suteneriai savo kontrolėje turėjo po 7-8 merginas, dalis jų - nelegaliai čia gyvenusios Baltarusijos, Rusijos, Ukrainos, Moldovos ir kitų šalių pilietės. Jas irgi kažkas užverbavo jų šalyse ir pardavė Lietuvos suteneriams. Neabejotinai jų gyvenimas buvo griežtai kontroliuojamas ir varžoma jų laisvė, tačiau šie faktai tinkamai neištiriami ir suteneriai išvengia kaltinimo prekyba žmonėmis. </a:t>
            </a:r>
            <a:endParaRPr lang="en-GB" dirty="0" smtClean="0">
              <a:latin typeface="Times New Roman" pitchFamily="18" charset="0"/>
            </a:endParaRPr>
          </a:p>
          <a:p>
            <a:pPr marL="533400" indent="-533400" algn="just"/>
            <a:r>
              <a:rPr lang="lt-LT" dirty="0" smtClean="0">
                <a:latin typeface="Times New Roman" pitchFamily="18" charset="0"/>
                <a:cs typeface="Times New Roman" pitchFamily="18" charset="0"/>
              </a:rPr>
              <a:t>Kaip prekyba žmonėmis kvalifikuojami tik sandoriai dėl žmogaus išnaudojimo prostitucijai. Kitos išnaudojimo sritys </a:t>
            </a:r>
            <a:r>
              <a:rPr lang="lt-LT" dirty="0" smtClean="0">
                <a:latin typeface="Times New Roman" pitchFamily="18" charset="0"/>
              </a:rPr>
              <a:t>(pvz., įtraukimas į priverstinį darbą) kol kas </a:t>
            </a:r>
            <a:r>
              <a:rPr lang="lt-LT" dirty="0" smtClean="0">
                <a:latin typeface="Times New Roman" pitchFamily="18" charset="0"/>
                <a:cs typeface="Times New Roman" pitchFamily="18" charset="0"/>
              </a:rPr>
              <a:t>lieka latentiškos.</a:t>
            </a:r>
            <a:endParaRPr lang="en-GB"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400" b="1" dirty="0" smtClean="0">
                <a:latin typeface="Times New Roman" pitchFamily="18" charset="0"/>
                <a:cs typeface="Times New Roman" pitchFamily="18" charset="0"/>
              </a:rPr>
              <a:t>Kas galėtų atgrąsinti prekeivius žmonėmis verstis šia nusikalstama veika?</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a:bodyPr>
          <a:lstStyle/>
          <a:p>
            <a:pPr algn="just"/>
            <a:r>
              <a:rPr lang="lt-LT" sz="2400" b="1" dirty="0" smtClean="0">
                <a:latin typeface="Times New Roman" pitchFamily="18" charset="0"/>
                <a:cs typeface="Times New Roman" pitchFamily="18" charset="0"/>
              </a:rPr>
              <a:t>1. </a:t>
            </a:r>
            <a:r>
              <a:rPr lang="lt-LT" sz="2400" dirty="0" smtClean="0">
                <a:latin typeface="Times New Roman" pitchFamily="18" charset="0"/>
                <a:cs typeface="Times New Roman" pitchFamily="18" charset="0"/>
              </a:rPr>
              <a:t>Pajamų ir turto gautų iš nusikalstamos veikos konfiskavimas. EŽTT praktikojei iš esmės nekvestionuojama, kad turto, susijusio su nusikalstama veika, konfiskavimas yra būtina ir veiksminga kovos su nusikalstamumu priemonė. Prekybos žmonėmis savanaudiškumas yra akivaizdus, dažnai tampantis ir nusikaltėlių pragyvenimo šaltiniu.</a:t>
            </a:r>
          </a:p>
          <a:p>
            <a:pPr algn="just"/>
            <a:r>
              <a:rPr lang="lt-LT" sz="2400" b="1" dirty="0" smtClean="0">
                <a:latin typeface="Times New Roman" pitchFamily="18" charset="0"/>
                <a:cs typeface="Times New Roman" pitchFamily="18" charset="0"/>
              </a:rPr>
              <a:t>2. </a:t>
            </a:r>
            <a:r>
              <a:rPr lang="lt-LT" sz="2400" dirty="0" smtClean="0">
                <a:latin typeface="Times New Roman" pitchFamily="18" charset="0"/>
                <a:cs typeface="Times New Roman" pitchFamily="18" charset="0"/>
              </a:rPr>
              <a:t>Už prekybą žmonėmis tikslinga taikyti veiksmingas, proporcingas ir atgrasančias sankcijas atsižvelgiant į šio nusikaltimo sunkumą. Tokios sankcijos apima su laisvės atėmimu susijusias bausmes (tokiais nusikaltimais daroma didelė žala fizinei ir psichinei aukos sveikatai; nusikaltimai padaromi pasirinkus ypač pažeidžiamas aukas; prieš nepilnamečius ar vaikus; nusikaltimai padaryti bendrininkaujant).</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916832"/>
            <a:ext cx="8229600" cy="4209331"/>
          </a:xfrm>
        </p:spPr>
        <p:txBody>
          <a:bodyPr/>
          <a:lstStyle/>
          <a:p>
            <a:pPr algn="just"/>
            <a:r>
              <a:rPr lang="lt-LT" dirty="0" smtClean="0">
                <a:latin typeface="Times New Roman" pitchFamily="18" charset="0"/>
                <a:cs typeface="Times New Roman" pitchFamily="18" charset="0"/>
              </a:rPr>
              <a:t>Prekybos žmonėmis norma yra pakankamai sudėtinga ir būtina išmokti teisingai ją taikyti.</a:t>
            </a:r>
            <a:endParaRPr lang="en-US" dirty="0" smtClean="0">
              <a:latin typeface="Times New Roman" pitchFamily="18" charset="0"/>
              <a:cs typeface="Times New Roman" pitchFamily="18" charset="0"/>
            </a:endParaRPr>
          </a:p>
          <a:p>
            <a:pPr algn="just"/>
            <a:r>
              <a:rPr lang="lt-LT" dirty="0" smtClean="0">
                <a:latin typeface="Times New Roman" pitchFamily="18" charset="0"/>
                <a:cs typeface="Times New Roman" pitchFamily="18" charset="0"/>
              </a:rPr>
              <a:t>Prostitucija, vergija bei kitos žmogaus išnaudojimo formos negali būti laikomos laisvu žmogaus pasirinkimu. </a:t>
            </a:r>
          </a:p>
          <a:p>
            <a:pPr algn="just"/>
            <a:r>
              <a:rPr lang="lt-LT" dirty="0" smtClean="0">
                <a:latin typeface="Times New Roman" pitchFamily="18" charset="0"/>
                <a:cs typeface="Times New Roman" pitchFamily="18" charset="0"/>
              </a:rPr>
              <a:t>Išnaudojimu turėtų būti laikomas bet koks, net ir legalus pajamų iš kito asmens prostitucijos gavimas.</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pic>
        <p:nvPicPr>
          <p:cNvPr id="4" name="Picture 2" descr="C:\Users\user\Pictures\19.jpg"/>
          <p:cNvPicPr>
            <a:picLocks noChangeAspect="1" noChangeArrowheads="1"/>
          </p:cNvPicPr>
          <p:nvPr/>
        </p:nvPicPr>
        <p:blipFill>
          <a:blip r:embed="rId2" cstate="print"/>
          <a:srcRect/>
          <a:stretch>
            <a:fillRect/>
          </a:stretch>
        </p:blipFill>
        <p:spPr bwMode="auto">
          <a:xfrm>
            <a:off x="2843808" y="188640"/>
            <a:ext cx="2376264" cy="18002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930226"/>
          </a:xfrm>
        </p:spPr>
        <p:txBody>
          <a:bodyPr>
            <a:normAutofit fontScale="90000"/>
          </a:bodyPr>
          <a:lstStyle/>
          <a:p>
            <a:r>
              <a:rPr lang="lt-LT" dirty="0" smtClean="0">
                <a:latin typeface="Times New Roman" pitchFamily="18" charset="0"/>
                <a:cs typeface="Times New Roman" pitchFamily="18" charset="0"/>
              </a:rPr>
              <a:t>Dėkoju už dėmėsį!</a:t>
            </a:r>
            <a:br>
              <a:rPr lang="lt-LT" dirty="0" smtClean="0">
                <a:latin typeface="Times New Roman" pitchFamily="18" charset="0"/>
                <a:cs typeface="Times New Roman" pitchFamily="18" charset="0"/>
              </a:rPr>
            </a:br>
            <a:r>
              <a:rPr lang="lt-LT" dirty="0" smtClean="0">
                <a:latin typeface="Times New Roman" pitchFamily="18" charset="0"/>
                <a:cs typeface="Times New Roman" pitchFamily="18" charset="0"/>
                <a:hlinkClick r:id="rId2"/>
              </a:rPr>
              <a:t>a.gutauskas@lat.lt</a:t>
            </a:r>
            <a:r>
              <a:rPr lang="lt-LT" dirty="0" smtClean="0">
                <a:latin typeface="Times New Roman" pitchFamily="18" charset="0"/>
                <a:cs typeface="Times New Roman" pitchFamily="18" charset="0"/>
              </a:rPr>
              <a:t/>
            </a:r>
            <a:br>
              <a:rPr lang="lt-LT" dirty="0" smtClean="0">
                <a:latin typeface="Times New Roman" pitchFamily="18" charset="0"/>
                <a:cs typeface="Times New Roman" pitchFamily="18" charset="0"/>
              </a:rPr>
            </a:br>
            <a:endParaRPr lang="en-US" dirty="0">
              <a:latin typeface="Times New Roman" pitchFamily="18" charset="0"/>
              <a:cs typeface="Times New Roman" pitchFamily="18" charset="0"/>
            </a:endParaRPr>
          </a:p>
        </p:txBody>
      </p:sp>
      <p:pic>
        <p:nvPicPr>
          <p:cNvPr id="23554" name="Picture 2" descr="C:\Users\user\Pictures\imagesCAOH3NVE.jpg"/>
          <p:cNvPicPr>
            <a:picLocks noGrp="1" noChangeAspect="1" noChangeArrowheads="1"/>
          </p:cNvPicPr>
          <p:nvPr>
            <p:ph idx="1"/>
          </p:nvPr>
        </p:nvPicPr>
        <p:blipFill>
          <a:blip r:embed="rId3" cstate="print"/>
          <a:srcRect/>
          <a:stretch>
            <a:fillRect/>
          </a:stretch>
        </p:blipFill>
        <p:spPr bwMode="auto">
          <a:xfrm>
            <a:off x="2857488" y="2571744"/>
            <a:ext cx="3571900" cy="3286148"/>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392</TotalTime>
  <Words>3129</Words>
  <Application>Microsoft Office PowerPoint</Application>
  <PresentationFormat>On-screen Show (4:3)</PresentationFormat>
  <Paragraphs>144</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Slide 1</vt:lpstr>
      <vt:lpstr>Prieiga per internetą: &lt;http://www.skelbiu.lt</vt:lpstr>
      <vt:lpstr>  Fragmentai iš baudžiamųjų bylų  Iš pokalbio telefonu“...informuoju, kad prekę jau turiu...“   </vt:lpstr>
      <vt:lpstr>Slide 4</vt:lpstr>
      <vt:lpstr>Lietuvoje prekybai žmonėmis skiriamas ypatingas dėmesys, nes šalis galima sakyti, yra užsikrėtusi šia pavojinga liga. </vt:lpstr>
      <vt:lpstr> </vt:lpstr>
      <vt:lpstr>Slide 7</vt:lpstr>
      <vt:lpstr>Slide 8</vt:lpstr>
      <vt:lpstr>Apibendrinus ekspertų išsakytas nuomones, išryškėja keletas paaiškinimų, kodėl Lietuvoje mažai identifikuojama aukų ir vyksta palyginti mažai teisminių procesų</vt:lpstr>
      <vt:lpstr>Lietuvos baudžiamajame įstatyme yra įtvirtinti visi pagrindiniai prekybos žmonėmis sampratos komponentai.</vt:lpstr>
      <vt:lpstr>Slide 11</vt:lpstr>
      <vt:lpstr>Slide 12</vt:lpstr>
      <vt:lpstr>Slide 13</vt:lpstr>
      <vt:lpstr>1. Nustatant prekybos žmonėmis atvejus, labai svarbu įrodyti faktą dėl atitinkamo sandorio žmogaus atžvilgiu (ar su juo pačiu), turint tikslą neteisėtai jį išnaudoti.</vt:lpstr>
      <vt:lpstr>Slide 15</vt:lpstr>
      <vt:lpstr>2. Baudžiamajam persekiojimui taip pat yra būtini faktai apie atitinkamą poveikį aukai apribojant jos laisvę.  </vt:lpstr>
      <vt:lpstr>Slide 17</vt:lpstr>
      <vt:lpstr>Slide 18</vt:lpstr>
      <vt:lpstr>Slide 19</vt:lpstr>
      <vt:lpstr>Slide 20</vt:lpstr>
      <vt:lpstr>Slide 21</vt:lpstr>
      <vt:lpstr>Slide 22</vt:lpstr>
      <vt:lpstr>Slide 23</vt:lpstr>
      <vt:lpstr>Slide 24</vt:lpstr>
      <vt:lpstr>Slide 25</vt:lpstr>
      <vt:lpstr>3.Prekyba žmonėmis yra tyčinis nusikaltimas ir jį reikia įrodyti. BK 147 straipsnio specifika yra tokia, jog pats įstatymas detalizuoja nusikalstamos veikos padarymą tyčia kai kuriais labai svarbiais požymiais.  </vt:lpstr>
      <vt:lpstr>Slide 27</vt:lpstr>
      <vt:lpstr>Slide 28</vt:lpstr>
      <vt:lpstr>Slide 29</vt:lpstr>
      <vt:lpstr>Slide 30</vt:lpstr>
      <vt:lpstr>Veikų perkvalifikavimo problema</vt:lpstr>
      <vt:lpstr>Kai kurie pastebėjimai analizuojant teismų praktiką - 1</vt:lpstr>
      <vt:lpstr>Kai kurie pastebėjimai analizuojant teismų praktiką - 2</vt:lpstr>
      <vt:lpstr>Kai kurie pastebėjimai analizuojant teismų praktiką - 3</vt:lpstr>
      <vt:lpstr>Kai kurie pastebėjimai analizuojant teismų praktiką - 4</vt:lpstr>
      <vt:lpstr>Kai kurie pastebėjimai analizuojant teismų praktiką - 5</vt:lpstr>
      <vt:lpstr>Kai kurie pastebėjimai analizuojant teismų praktiką - 6</vt:lpstr>
      <vt:lpstr>Kas galėtų atgrąsinti prekeivius žmonėmis verstis šia nusikalstama veika?</vt:lpstr>
      <vt:lpstr>Slide 39</vt:lpstr>
      <vt:lpstr>Dėkoju už dėmėsį! a.gutauskas@lat.lt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Nusikaltimai žmogaus laisvei</dc:title>
  <dc:creator>user</dc:creator>
  <cp:lastModifiedBy>GINTE</cp:lastModifiedBy>
  <cp:revision>43</cp:revision>
  <dcterms:created xsi:type="dcterms:W3CDTF">2012-10-04T17:45:46Z</dcterms:created>
  <dcterms:modified xsi:type="dcterms:W3CDTF">2015-10-16T16:30:04Z</dcterms:modified>
</cp:coreProperties>
</file>